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1"/>
    <p:sldMasterId id="2147483816" r:id="rId2"/>
    <p:sldMasterId id="2147483910" r:id="rId3"/>
  </p:sldMasterIdLst>
  <p:notesMasterIdLst>
    <p:notesMasterId r:id="rId45"/>
  </p:notesMasterIdLst>
  <p:sldIdLst>
    <p:sldId id="1920" r:id="rId4"/>
    <p:sldId id="10178" r:id="rId5"/>
    <p:sldId id="10179" r:id="rId6"/>
    <p:sldId id="10193" r:id="rId7"/>
    <p:sldId id="10194" r:id="rId8"/>
    <p:sldId id="10196" r:id="rId9"/>
    <p:sldId id="10197" r:id="rId10"/>
    <p:sldId id="10198" r:id="rId11"/>
    <p:sldId id="10200" r:id="rId12"/>
    <p:sldId id="10201" r:id="rId13"/>
    <p:sldId id="10202" r:id="rId14"/>
    <p:sldId id="10203" r:id="rId15"/>
    <p:sldId id="10204" r:id="rId16"/>
    <p:sldId id="10205" r:id="rId17"/>
    <p:sldId id="10206" r:id="rId18"/>
    <p:sldId id="10208" r:id="rId19"/>
    <p:sldId id="10252" r:id="rId20"/>
    <p:sldId id="10209" r:id="rId21"/>
    <p:sldId id="10211" r:id="rId22"/>
    <p:sldId id="10251" r:id="rId23"/>
    <p:sldId id="10182" r:id="rId24"/>
    <p:sldId id="10213" r:id="rId25"/>
    <p:sldId id="10214" r:id="rId26"/>
    <p:sldId id="10215" r:id="rId27"/>
    <p:sldId id="10216" r:id="rId28"/>
    <p:sldId id="10217" r:id="rId29"/>
    <p:sldId id="10224" r:id="rId30"/>
    <p:sldId id="10225" r:id="rId31"/>
    <p:sldId id="10253" r:id="rId32"/>
    <p:sldId id="1514" r:id="rId33"/>
    <p:sldId id="1576" r:id="rId34"/>
    <p:sldId id="1589" r:id="rId35"/>
    <p:sldId id="1662" r:id="rId36"/>
    <p:sldId id="1663" r:id="rId37"/>
    <p:sldId id="1664" r:id="rId38"/>
    <p:sldId id="1665" r:id="rId39"/>
    <p:sldId id="1666" r:id="rId40"/>
    <p:sldId id="1660" r:id="rId41"/>
    <p:sldId id="1661" r:id="rId42"/>
    <p:sldId id="10229" r:id="rId43"/>
    <p:sldId id="1023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C0E8"/>
    <a:srgbClr val="E2068C"/>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801E73-2A28-41C7-AC05-6F359298D398}" v="83" dt="2019-05-06T17:19:44.488"/>
    <p1510:client id="{44997EEC-218A-49A7-B92C-A078D53ED255}" v="171" dt="2019-05-06T08:49:12.401"/>
    <p1510:client id="{74C796E0-9A7C-42DD-8783-2427EB3D241F}" v="793" dt="2019-05-06T17:39:23.7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33"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Sheet1!$B$3</c:f>
              <c:strCache>
                <c:ptCount val="1"/>
                <c:pt idx="0">
                  <c:v>Sum of 1d Count</c:v>
                </c:pt>
              </c:strCache>
            </c:strRef>
          </c:tx>
          <c:spPr>
            <a:solidFill>
              <a:schemeClr val="accent4"/>
            </a:solidFill>
            <a:ln>
              <a:noFill/>
            </a:ln>
            <a:effectLst/>
          </c:spPr>
          <c:invertIfNegative val="0"/>
          <c:dPt>
            <c:idx val="4"/>
            <c:invertIfNegative val="0"/>
            <c:bubble3D val="0"/>
            <c:spPr>
              <a:solidFill>
                <a:schemeClr val="accent3"/>
              </a:solidFill>
              <a:ln>
                <a:noFill/>
              </a:ln>
              <a:effectLst/>
            </c:spPr>
            <c:extLst>
              <c:ext xmlns:c16="http://schemas.microsoft.com/office/drawing/2014/chart" uri="{C3380CC4-5D6E-409C-BE32-E72D297353CC}">
                <c16:uniqueId val="{00000001-3286-448C-A78F-7A28471A8434}"/>
              </c:ext>
            </c:extLst>
          </c:dPt>
          <c:cat>
            <c:strRef>
              <c:f>Sheet1!$A$4:$A$8</c:f>
              <c:strCache>
                <c:ptCount val="5"/>
                <c:pt idx="0">
                  <c:v>December</c:v>
                </c:pt>
                <c:pt idx="1">
                  <c:v>January</c:v>
                </c:pt>
                <c:pt idx="2">
                  <c:v>February</c:v>
                </c:pt>
                <c:pt idx="3">
                  <c:v>March</c:v>
                </c:pt>
                <c:pt idx="4">
                  <c:v>April</c:v>
                </c:pt>
              </c:strCache>
            </c:strRef>
          </c:cat>
          <c:val>
            <c:numRef>
              <c:f>Sheet1!$B$4:$B$8</c:f>
              <c:numCache>
                <c:formatCode>0</c:formatCode>
                <c:ptCount val="5"/>
                <c:pt idx="0" formatCode="General">
                  <c:v>750000</c:v>
                </c:pt>
                <c:pt idx="1">
                  <c:v>865559</c:v>
                </c:pt>
                <c:pt idx="2">
                  <c:v>915426</c:v>
                </c:pt>
                <c:pt idx="3">
                  <c:v>986868</c:v>
                </c:pt>
                <c:pt idx="4" formatCode="#,##0">
                  <c:v>1078760</c:v>
                </c:pt>
              </c:numCache>
            </c:numRef>
          </c:val>
          <c:extLst>
            <c:ext xmlns:c16="http://schemas.microsoft.com/office/drawing/2014/chart" uri="{C3380CC4-5D6E-409C-BE32-E72D297353CC}">
              <c16:uniqueId val="{00000000-3286-448C-A78F-7A28471A8434}"/>
            </c:ext>
          </c:extLst>
        </c:ser>
        <c:dLbls>
          <c:showLegendKey val="0"/>
          <c:showVal val="0"/>
          <c:showCatName val="0"/>
          <c:showSerName val="0"/>
          <c:showPercent val="0"/>
          <c:showBubbleSize val="0"/>
        </c:dLbls>
        <c:gapWidth val="150"/>
        <c:axId val="443100576"/>
        <c:axId val="661903720"/>
      </c:barChart>
      <c:catAx>
        <c:axId val="44310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661903720"/>
        <c:crosses val="autoZero"/>
        <c:auto val="1"/>
        <c:lblAlgn val="ctr"/>
        <c:lblOffset val="100"/>
        <c:noMultiLvlLbl val="0"/>
      </c:catAx>
      <c:valAx>
        <c:axId val="6619037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443100576"/>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mj-l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Community PRs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Data.Cummulative!$K$1</c:f>
              <c:strCache>
                <c:ptCount val="1"/>
                <c:pt idx="0">
                  <c:v>CoreCLR</c:v>
                </c:pt>
              </c:strCache>
            </c:strRef>
          </c:tx>
          <c:spPr>
            <a:ln w="34925" cap="rnd">
              <a:solidFill>
                <a:schemeClr val="accent3"/>
              </a:solidFill>
              <a:round/>
            </a:ln>
            <a:effectLst>
              <a:outerShdw blurRad="44450" dist="13970" dir="5400000" algn="ctr" rotWithShape="0">
                <a:srgbClr val="000000">
                  <a:alpha val="45000"/>
                </a:srgbClr>
              </a:outerShdw>
            </a:effectLst>
          </c:spPr>
          <c:marker>
            <c:symbol val="none"/>
          </c:marker>
          <c:cat>
            <c:numRef>
              <c:f>Data.Cummulative!$A$4:$A$25</c:f>
              <c:numCache>
                <c:formatCode>General</c:formatCode>
                <c:ptCount val="22"/>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numCache>
            </c:numRef>
          </c:cat>
          <c:val>
            <c:numRef>
              <c:f>Data.Cummulative!$N$4:$N$25</c:f>
              <c:numCache>
                <c:formatCode>General</c:formatCode>
                <c:ptCount val="22"/>
                <c:pt idx="0">
                  <c:v>0</c:v>
                </c:pt>
                <c:pt idx="1">
                  <c:v>50</c:v>
                </c:pt>
                <c:pt idx="2">
                  <c:v>82</c:v>
                </c:pt>
                <c:pt idx="3">
                  <c:v>90</c:v>
                </c:pt>
                <c:pt idx="4">
                  <c:v>101</c:v>
                </c:pt>
                <c:pt idx="5">
                  <c:v>108</c:v>
                </c:pt>
                <c:pt idx="6">
                  <c:v>116</c:v>
                </c:pt>
                <c:pt idx="7">
                  <c:v>127</c:v>
                </c:pt>
                <c:pt idx="8">
                  <c:v>137</c:v>
                </c:pt>
                <c:pt idx="9">
                  <c:v>148</c:v>
                </c:pt>
                <c:pt idx="10">
                  <c:v>156</c:v>
                </c:pt>
                <c:pt idx="11">
                  <c:v>164</c:v>
                </c:pt>
                <c:pt idx="12">
                  <c:v>192</c:v>
                </c:pt>
                <c:pt idx="13">
                  <c:v>211</c:v>
                </c:pt>
                <c:pt idx="14">
                  <c:v>220</c:v>
                </c:pt>
                <c:pt idx="15">
                  <c:v>223</c:v>
                </c:pt>
                <c:pt idx="16">
                  <c:v>228</c:v>
                </c:pt>
                <c:pt idx="17">
                  <c:v>230</c:v>
                </c:pt>
                <c:pt idx="18">
                  <c:v>238</c:v>
                </c:pt>
                <c:pt idx="19">
                  <c:v>244</c:v>
                </c:pt>
                <c:pt idx="20">
                  <c:v>247</c:v>
                </c:pt>
                <c:pt idx="21">
                  <c:v>248</c:v>
                </c:pt>
              </c:numCache>
            </c:numRef>
          </c:val>
          <c:smooth val="0"/>
          <c:extLst>
            <c:ext xmlns:c16="http://schemas.microsoft.com/office/drawing/2014/chart" uri="{C3380CC4-5D6E-409C-BE32-E72D297353CC}">
              <c16:uniqueId val="{00000000-E557-4DCC-8B3F-A430ADF29ADA}"/>
            </c:ext>
          </c:extLst>
        </c:ser>
        <c:ser>
          <c:idx val="0"/>
          <c:order val="1"/>
          <c:tx>
            <c:strRef>
              <c:f>Data.Cummulative!$D$1</c:f>
              <c:strCache>
                <c:ptCount val="1"/>
                <c:pt idx="0">
                  <c:v>CoreFX</c:v>
                </c:pt>
              </c:strCache>
            </c:strRef>
          </c:tx>
          <c:spPr>
            <a:ln w="34925" cap="rnd">
              <a:solidFill>
                <a:schemeClr val="accent1"/>
              </a:solidFill>
              <a:round/>
            </a:ln>
            <a:effectLst>
              <a:outerShdw blurRad="44450" dist="13970" dir="5400000" algn="ctr" rotWithShape="0">
                <a:srgbClr val="000000">
                  <a:alpha val="45000"/>
                </a:srgbClr>
              </a:outerShdw>
            </a:effectLst>
          </c:spPr>
          <c:marker>
            <c:symbol val="none"/>
          </c:marker>
          <c:cat>
            <c:numRef>
              <c:f>Data.Cummulative!$A$4:$A$25</c:f>
              <c:numCache>
                <c:formatCode>General</c:formatCode>
                <c:ptCount val="22"/>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numCache>
            </c:numRef>
          </c:cat>
          <c:val>
            <c:numRef>
              <c:f>Data.Cummulative!$G$4:$G$25</c:f>
              <c:numCache>
                <c:formatCode>General</c:formatCode>
                <c:ptCount val="22"/>
                <c:pt idx="0">
                  <c:v>0</c:v>
                </c:pt>
                <c:pt idx="1">
                  <c:v>39</c:v>
                </c:pt>
                <c:pt idx="2">
                  <c:v>48</c:v>
                </c:pt>
                <c:pt idx="3">
                  <c:v>53</c:v>
                </c:pt>
                <c:pt idx="4">
                  <c:v>62</c:v>
                </c:pt>
                <c:pt idx="5">
                  <c:v>80</c:v>
                </c:pt>
                <c:pt idx="6">
                  <c:v>97</c:v>
                </c:pt>
                <c:pt idx="7">
                  <c:v>99</c:v>
                </c:pt>
                <c:pt idx="8">
                  <c:v>105</c:v>
                </c:pt>
                <c:pt idx="9">
                  <c:v>114</c:v>
                </c:pt>
                <c:pt idx="10">
                  <c:v>125</c:v>
                </c:pt>
                <c:pt idx="11">
                  <c:v>129</c:v>
                </c:pt>
                <c:pt idx="12">
                  <c:v>140</c:v>
                </c:pt>
                <c:pt idx="13">
                  <c:v>148</c:v>
                </c:pt>
                <c:pt idx="14">
                  <c:v>161</c:v>
                </c:pt>
                <c:pt idx="15">
                  <c:v>176</c:v>
                </c:pt>
                <c:pt idx="16">
                  <c:v>187</c:v>
                </c:pt>
                <c:pt idx="17">
                  <c:v>190</c:v>
                </c:pt>
                <c:pt idx="18">
                  <c:v>194</c:v>
                </c:pt>
                <c:pt idx="19">
                  <c:v>213</c:v>
                </c:pt>
                <c:pt idx="20">
                  <c:v>225</c:v>
                </c:pt>
                <c:pt idx="21">
                  <c:v>227</c:v>
                </c:pt>
              </c:numCache>
            </c:numRef>
          </c:val>
          <c:smooth val="0"/>
          <c:extLst>
            <c:ext xmlns:c16="http://schemas.microsoft.com/office/drawing/2014/chart" uri="{C3380CC4-5D6E-409C-BE32-E72D297353CC}">
              <c16:uniqueId val="{00000001-E557-4DCC-8B3F-A430ADF29ADA}"/>
            </c:ext>
          </c:extLst>
        </c:ser>
        <c:ser>
          <c:idx val="3"/>
          <c:order val="2"/>
          <c:tx>
            <c:strRef>
              <c:f>Data.Cummulative!$Y$1</c:f>
              <c:strCache>
                <c:ptCount val="1"/>
                <c:pt idx="0">
                  <c:v>WinForms</c:v>
                </c:pt>
              </c:strCache>
            </c:strRef>
          </c:tx>
          <c:spPr>
            <a:ln w="34925" cap="rnd">
              <a:solidFill>
                <a:schemeClr val="accent4"/>
              </a:solidFill>
              <a:round/>
            </a:ln>
            <a:effectLst>
              <a:outerShdw blurRad="44450" dist="13970" dir="5400000" algn="ctr" rotWithShape="0">
                <a:srgbClr val="000000">
                  <a:alpha val="45000"/>
                </a:srgbClr>
              </a:outerShdw>
            </a:effectLst>
          </c:spPr>
          <c:marker>
            <c:symbol val="none"/>
          </c:marker>
          <c:cat>
            <c:numRef>
              <c:f>Data.Cummulative!$A$4:$A$25</c:f>
              <c:numCache>
                <c:formatCode>General</c:formatCode>
                <c:ptCount val="22"/>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numCache>
            </c:numRef>
          </c:cat>
          <c:val>
            <c:numRef>
              <c:f>Data.Cummulative!$AB$4:$AB$25</c:f>
              <c:numCache>
                <c:formatCode>General</c:formatCode>
                <c:ptCount val="22"/>
                <c:pt idx="0">
                  <c:v>0</c:v>
                </c:pt>
                <c:pt idx="1">
                  <c:v>17</c:v>
                </c:pt>
                <c:pt idx="2">
                  <c:v>19</c:v>
                </c:pt>
                <c:pt idx="3">
                  <c:v>22</c:v>
                </c:pt>
                <c:pt idx="4">
                  <c:v>27</c:v>
                </c:pt>
                <c:pt idx="5">
                  <c:v>37</c:v>
                </c:pt>
                <c:pt idx="6">
                  <c:v>41</c:v>
                </c:pt>
                <c:pt idx="7">
                  <c:v>43</c:v>
                </c:pt>
                <c:pt idx="8">
                  <c:v>58</c:v>
                </c:pt>
                <c:pt idx="9">
                  <c:v>58</c:v>
                </c:pt>
                <c:pt idx="10">
                  <c:v>66</c:v>
                </c:pt>
                <c:pt idx="11">
                  <c:v>70</c:v>
                </c:pt>
                <c:pt idx="12">
                  <c:v>75</c:v>
                </c:pt>
                <c:pt idx="13">
                  <c:v>80</c:v>
                </c:pt>
                <c:pt idx="14">
                  <c:v>93</c:v>
                </c:pt>
                <c:pt idx="15">
                  <c:v>99</c:v>
                </c:pt>
                <c:pt idx="16">
                  <c:v>101</c:v>
                </c:pt>
                <c:pt idx="17">
                  <c:v>109</c:v>
                </c:pt>
                <c:pt idx="18">
                  <c:v>120</c:v>
                </c:pt>
                <c:pt idx="19">
                  <c:v>141</c:v>
                </c:pt>
                <c:pt idx="20">
                  <c:v>157</c:v>
                </c:pt>
                <c:pt idx="21">
                  <c:v>166</c:v>
                </c:pt>
              </c:numCache>
            </c:numRef>
          </c:val>
          <c:smooth val="0"/>
          <c:extLst>
            <c:ext xmlns:c16="http://schemas.microsoft.com/office/drawing/2014/chart" uri="{C3380CC4-5D6E-409C-BE32-E72D297353CC}">
              <c16:uniqueId val="{00000002-E557-4DCC-8B3F-A430ADF29ADA}"/>
            </c:ext>
          </c:extLst>
        </c:ser>
        <c:ser>
          <c:idx val="4"/>
          <c:order val="3"/>
          <c:tx>
            <c:strRef>
              <c:f>Data.Cummulative!$AF$1</c:f>
              <c:strCache>
                <c:ptCount val="1"/>
                <c:pt idx="0">
                  <c:v>WPF</c:v>
                </c:pt>
              </c:strCache>
            </c:strRef>
          </c:tx>
          <c:spPr>
            <a:ln w="34925" cap="rnd">
              <a:solidFill>
                <a:schemeClr val="accent5"/>
              </a:solidFill>
              <a:round/>
            </a:ln>
            <a:effectLst>
              <a:outerShdw blurRad="44450" dist="13970" dir="5400000" algn="ctr" rotWithShape="0">
                <a:srgbClr val="000000">
                  <a:alpha val="45000"/>
                </a:srgbClr>
              </a:outerShdw>
            </a:effectLst>
          </c:spPr>
          <c:marker>
            <c:symbol val="none"/>
          </c:marker>
          <c:cat>
            <c:numRef>
              <c:f>Data.Cummulative!$A$4:$A$25</c:f>
              <c:numCache>
                <c:formatCode>General</c:formatCode>
                <c:ptCount val="22"/>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numCache>
            </c:numRef>
          </c:cat>
          <c:val>
            <c:numRef>
              <c:f>Data.Cummulative!$AI$4:$AI$25</c:f>
              <c:numCache>
                <c:formatCode>General</c:formatCode>
                <c:ptCount val="22"/>
                <c:pt idx="0">
                  <c:v>0</c:v>
                </c:pt>
                <c:pt idx="1">
                  <c:v>32</c:v>
                </c:pt>
                <c:pt idx="2">
                  <c:v>33</c:v>
                </c:pt>
                <c:pt idx="3">
                  <c:v>40</c:v>
                </c:pt>
                <c:pt idx="4">
                  <c:v>44</c:v>
                </c:pt>
                <c:pt idx="5">
                  <c:v>45</c:v>
                </c:pt>
                <c:pt idx="6">
                  <c:v>46</c:v>
                </c:pt>
                <c:pt idx="7">
                  <c:v>46</c:v>
                </c:pt>
                <c:pt idx="8">
                  <c:v>46</c:v>
                </c:pt>
                <c:pt idx="9">
                  <c:v>48</c:v>
                </c:pt>
                <c:pt idx="10">
                  <c:v>48</c:v>
                </c:pt>
                <c:pt idx="11">
                  <c:v>49</c:v>
                </c:pt>
                <c:pt idx="12">
                  <c:v>49</c:v>
                </c:pt>
                <c:pt idx="13">
                  <c:v>49</c:v>
                </c:pt>
                <c:pt idx="14">
                  <c:v>50</c:v>
                </c:pt>
                <c:pt idx="15">
                  <c:v>50</c:v>
                </c:pt>
                <c:pt idx="16">
                  <c:v>51</c:v>
                </c:pt>
                <c:pt idx="17">
                  <c:v>51</c:v>
                </c:pt>
                <c:pt idx="18">
                  <c:v>54</c:v>
                </c:pt>
                <c:pt idx="19">
                  <c:v>56</c:v>
                </c:pt>
                <c:pt idx="20">
                  <c:v>56</c:v>
                </c:pt>
                <c:pt idx="21">
                  <c:v>56</c:v>
                </c:pt>
              </c:numCache>
            </c:numRef>
          </c:val>
          <c:smooth val="0"/>
          <c:extLst>
            <c:ext xmlns:c16="http://schemas.microsoft.com/office/drawing/2014/chart" uri="{C3380CC4-5D6E-409C-BE32-E72D297353CC}">
              <c16:uniqueId val="{00000005-E557-4DCC-8B3F-A430ADF29ADA}"/>
            </c:ext>
          </c:extLst>
        </c:ser>
        <c:dLbls>
          <c:showLegendKey val="0"/>
          <c:showVal val="0"/>
          <c:showCatName val="0"/>
          <c:showSerName val="0"/>
          <c:showPercent val="0"/>
          <c:showBubbleSize val="0"/>
        </c:dLbls>
        <c:smooth val="0"/>
        <c:axId val="758002752"/>
        <c:axId val="758004064"/>
      </c:lineChart>
      <c:catAx>
        <c:axId val="758002752"/>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Weeks since open sourcing</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58004064"/>
        <c:crosses val="autoZero"/>
        <c:auto val="1"/>
        <c:lblAlgn val="ctr"/>
        <c:lblOffset val="100"/>
        <c:noMultiLvlLbl val="0"/>
      </c:catAx>
      <c:valAx>
        <c:axId val="758004064"/>
        <c:scaling>
          <c:orientation val="minMax"/>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58002752"/>
        <c:crosses val="max"/>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Community issues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Data.Cummulative!$K$1</c:f>
              <c:strCache>
                <c:ptCount val="1"/>
                <c:pt idx="0">
                  <c:v>CoreCLR</c:v>
                </c:pt>
              </c:strCache>
            </c:strRef>
          </c:tx>
          <c:spPr>
            <a:ln w="34925" cap="rnd">
              <a:solidFill>
                <a:schemeClr val="accent3"/>
              </a:solidFill>
              <a:round/>
            </a:ln>
            <a:effectLst>
              <a:outerShdw blurRad="44450" dist="13970" dir="5400000" algn="ctr" rotWithShape="0">
                <a:srgbClr val="000000">
                  <a:alpha val="45000"/>
                </a:srgbClr>
              </a:outerShdw>
            </a:effectLst>
          </c:spPr>
          <c:marker>
            <c:symbol val="none"/>
          </c:marker>
          <c:cat>
            <c:numRef>
              <c:f>Data.Cummulative!$A$4:$A$25</c:f>
              <c:numCache>
                <c:formatCode>General</c:formatCode>
                <c:ptCount val="22"/>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numCache>
            </c:numRef>
          </c:cat>
          <c:val>
            <c:numRef>
              <c:f>Data.Cummulative!$M$4:$M$25</c:f>
              <c:numCache>
                <c:formatCode>General</c:formatCode>
                <c:ptCount val="22"/>
                <c:pt idx="0">
                  <c:v>0</c:v>
                </c:pt>
                <c:pt idx="1">
                  <c:v>80</c:v>
                </c:pt>
                <c:pt idx="2">
                  <c:v>99</c:v>
                </c:pt>
                <c:pt idx="3">
                  <c:v>110</c:v>
                </c:pt>
                <c:pt idx="4">
                  <c:v>120</c:v>
                </c:pt>
                <c:pt idx="5">
                  <c:v>127</c:v>
                </c:pt>
                <c:pt idx="6">
                  <c:v>139</c:v>
                </c:pt>
                <c:pt idx="7">
                  <c:v>154</c:v>
                </c:pt>
                <c:pt idx="8">
                  <c:v>163</c:v>
                </c:pt>
                <c:pt idx="9">
                  <c:v>178</c:v>
                </c:pt>
                <c:pt idx="10">
                  <c:v>190</c:v>
                </c:pt>
                <c:pt idx="11">
                  <c:v>198</c:v>
                </c:pt>
                <c:pt idx="12">
                  <c:v>219</c:v>
                </c:pt>
                <c:pt idx="13">
                  <c:v>240</c:v>
                </c:pt>
                <c:pt idx="14">
                  <c:v>256</c:v>
                </c:pt>
                <c:pt idx="15">
                  <c:v>272</c:v>
                </c:pt>
                <c:pt idx="16">
                  <c:v>280</c:v>
                </c:pt>
                <c:pt idx="17">
                  <c:v>288</c:v>
                </c:pt>
                <c:pt idx="18">
                  <c:v>300</c:v>
                </c:pt>
                <c:pt idx="19">
                  <c:v>307</c:v>
                </c:pt>
                <c:pt idx="20">
                  <c:v>321</c:v>
                </c:pt>
                <c:pt idx="21">
                  <c:v>334</c:v>
                </c:pt>
              </c:numCache>
            </c:numRef>
          </c:val>
          <c:smooth val="0"/>
          <c:extLst>
            <c:ext xmlns:c16="http://schemas.microsoft.com/office/drawing/2014/chart" uri="{C3380CC4-5D6E-409C-BE32-E72D297353CC}">
              <c16:uniqueId val="{00000000-4C30-4B79-BDC0-681FB75192A7}"/>
            </c:ext>
          </c:extLst>
        </c:ser>
        <c:ser>
          <c:idx val="0"/>
          <c:order val="1"/>
          <c:tx>
            <c:strRef>
              <c:f>Data.Cummulative!$D$1</c:f>
              <c:strCache>
                <c:ptCount val="1"/>
                <c:pt idx="0">
                  <c:v>CoreFX</c:v>
                </c:pt>
              </c:strCache>
            </c:strRef>
          </c:tx>
          <c:spPr>
            <a:ln w="34925" cap="rnd">
              <a:solidFill>
                <a:schemeClr val="accent1"/>
              </a:solidFill>
              <a:round/>
            </a:ln>
            <a:effectLst>
              <a:outerShdw blurRad="44450" dist="13970" dir="5400000" algn="ctr" rotWithShape="0">
                <a:srgbClr val="000000">
                  <a:alpha val="45000"/>
                </a:srgbClr>
              </a:outerShdw>
            </a:effectLst>
          </c:spPr>
          <c:marker>
            <c:symbol val="none"/>
          </c:marker>
          <c:cat>
            <c:numRef>
              <c:f>Data.Cummulative!$A$4:$A$25</c:f>
              <c:numCache>
                <c:formatCode>General</c:formatCode>
                <c:ptCount val="22"/>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numCache>
            </c:numRef>
          </c:cat>
          <c:val>
            <c:numRef>
              <c:f>Data.Cummulative!$F$4:$F$25</c:f>
              <c:numCache>
                <c:formatCode>General</c:formatCode>
                <c:ptCount val="22"/>
                <c:pt idx="0">
                  <c:v>0</c:v>
                </c:pt>
                <c:pt idx="1">
                  <c:v>33</c:v>
                </c:pt>
                <c:pt idx="2">
                  <c:v>40</c:v>
                </c:pt>
                <c:pt idx="3">
                  <c:v>44</c:v>
                </c:pt>
                <c:pt idx="4">
                  <c:v>49</c:v>
                </c:pt>
                <c:pt idx="5">
                  <c:v>55</c:v>
                </c:pt>
                <c:pt idx="6">
                  <c:v>64</c:v>
                </c:pt>
                <c:pt idx="7">
                  <c:v>66</c:v>
                </c:pt>
                <c:pt idx="8">
                  <c:v>71</c:v>
                </c:pt>
                <c:pt idx="9">
                  <c:v>84</c:v>
                </c:pt>
                <c:pt idx="10">
                  <c:v>95</c:v>
                </c:pt>
                <c:pt idx="11">
                  <c:v>112</c:v>
                </c:pt>
                <c:pt idx="12">
                  <c:v>125</c:v>
                </c:pt>
                <c:pt idx="13">
                  <c:v>150</c:v>
                </c:pt>
                <c:pt idx="14">
                  <c:v>157</c:v>
                </c:pt>
                <c:pt idx="15">
                  <c:v>174</c:v>
                </c:pt>
                <c:pt idx="16">
                  <c:v>186</c:v>
                </c:pt>
                <c:pt idx="17">
                  <c:v>193</c:v>
                </c:pt>
                <c:pt idx="18">
                  <c:v>204</c:v>
                </c:pt>
                <c:pt idx="19">
                  <c:v>216</c:v>
                </c:pt>
                <c:pt idx="20">
                  <c:v>230</c:v>
                </c:pt>
                <c:pt idx="21">
                  <c:v>243</c:v>
                </c:pt>
              </c:numCache>
            </c:numRef>
          </c:val>
          <c:smooth val="0"/>
          <c:extLst>
            <c:ext xmlns:c16="http://schemas.microsoft.com/office/drawing/2014/chart" uri="{C3380CC4-5D6E-409C-BE32-E72D297353CC}">
              <c16:uniqueId val="{00000001-4C30-4B79-BDC0-681FB75192A7}"/>
            </c:ext>
          </c:extLst>
        </c:ser>
        <c:ser>
          <c:idx val="4"/>
          <c:order val="2"/>
          <c:tx>
            <c:strRef>
              <c:f>Data.Cummulative!$AF$1</c:f>
              <c:strCache>
                <c:ptCount val="1"/>
                <c:pt idx="0">
                  <c:v>WPF</c:v>
                </c:pt>
              </c:strCache>
            </c:strRef>
          </c:tx>
          <c:spPr>
            <a:ln w="34925" cap="rnd">
              <a:solidFill>
                <a:schemeClr val="accent5"/>
              </a:solidFill>
              <a:round/>
            </a:ln>
            <a:effectLst>
              <a:outerShdw blurRad="44450" dist="13970" dir="5400000" algn="ctr" rotWithShape="0">
                <a:srgbClr val="000000">
                  <a:alpha val="45000"/>
                </a:srgbClr>
              </a:outerShdw>
            </a:effectLst>
          </c:spPr>
          <c:marker>
            <c:symbol val="none"/>
          </c:marker>
          <c:cat>
            <c:numRef>
              <c:f>Data.Cummulative!$A$4:$A$25</c:f>
              <c:numCache>
                <c:formatCode>General</c:formatCode>
                <c:ptCount val="22"/>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numCache>
            </c:numRef>
          </c:cat>
          <c:val>
            <c:numRef>
              <c:f>Data.Cummulative!$AH$4:$AH$25</c:f>
              <c:numCache>
                <c:formatCode>General</c:formatCode>
                <c:ptCount val="22"/>
                <c:pt idx="0">
                  <c:v>0</c:v>
                </c:pt>
                <c:pt idx="1">
                  <c:v>63</c:v>
                </c:pt>
                <c:pt idx="2">
                  <c:v>84</c:v>
                </c:pt>
                <c:pt idx="3">
                  <c:v>92</c:v>
                </c:pt>
                <c:pt idx="4">
                  <c:v>104</c:v>
                </c:pt>
                <c:pt idx="5">
                  <c:v>109</c:v>
                </c:pt>
                <c:pt idx="6">
                  <c:v>113</c:v>
                </c:pt>
                <c:pt idx="7">
                  <c:v>118</c:v>
                </c:pt>
                <c:pt idx="8">
                  <c:v>126</c:v>
                </c:pt>
                <c:pt idx="9">
                  <c:v>137</c:v>
                </c:pt>
                <c:pt idx="10">
                  <c:v>139</c:v>
                </c:pt>
                <c:pt idx="11">
                  <c:v>141</c:v>
                </c:pt>
                <c:pt idx="12">
                  <c:v>149</c:v>
                </c:pt>
                <c:pt idx="13">
                  <c:v>155</c:v>
                </c:pt>
                <c:pt idx="14">
                  <c:v>163</c:v>
                </c:pt>
                <c:pt idx="15">
                  <c:v>175</c:v>
                </c:pt>
                <c:pt idx="16">
                  <c:v>179</c:v>
                </c:pt>
                <c:pt idx="17">
                  <c:v>185</c:v>
                </c:pt>
                <c:pt idx="18">
                  <c:v>196</c:v>
                </c:pt>
                <c:pt idx="19">
                  <c:v>203</c:v>
                </c:pt>
                <c:pt idx="20">
                  <c:v>208</c:v>
                </c:pt>
                <c:pt idx="21">
                  <c:v>210</c:v>
                </c:pt>
              </c:numCache>
            </c:numRef>
          </c:val>
          <c:smooth val="0"/>
          <c:extLst>
            <c:ext xmlns:c16="http://schemas.microsoft.com/office/drawing/2014/chart" uri="{C3380CC4-5D6E-409C-BE32-E72D297353CC}">
              <c16:uniqueId val="{00000003-4C30-4B79-BDC0-681FB75192A7}"/>
            </c:ext>
          </c:extLst>
        </c:ser>
        <c:ser>
          <c:idx val="3"/>
          <c:order val="3"/>
          <c:tx>
            <c:strRef>
              <c:f>Data.Cummulative!$Y$1</c:f>
              <c:strCache>
                <c:ptCount val="1"/>
                <c:pt idx="0">
                  <c:v>WinForms</c:v>
                </c:pt>
              </c:strCache>
            </c:strRef>
          </c:tx>
          <c:spPr>
            <a:ln w="34925" cap="rnd">
              <a:solidFill>
                <a:schemeClr val="accent4"/>
              </a:solidFill>
              <a:round/>
            </a:ln>
            <a:effectLst>
              <a:outerShdw blurRad="44450" dist="13970" dir="5400000" algn="ctr" rotWithShape="0">
                <a:srgbClr val="000000">
                  <a:alpha val="45000"/>
                </a:srgbClr>
              </a:outerShdw>
            </a:effectLst>
          </c:spPr>
          <c:marker>
            <c:symbol val="none"/>
          </c:marker>
          <c:cat>
            <c:numRef>
              <c:f>Data.Cummulative!$A$4:$A$25</c:f>
              <c:numCache>
                <c:formatCode>General</c:formatCode>
                <c:ptCount val="22"/>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numCache>
            </c:numRef>
          </c:cat>
          <c:val>
            <c:numRef>
              <c:f>Data.Cummulative!$AA$4:$AA$25</c:f>
              <c:numCache>
                <c:formatCode>General</c:formatCode>
                <c:ptCount val="22"/>
                <c:pt idx="0">
                  <c:v>0</c:v>
                </c:pt>
                <c:pt idx="1">
                  <c:v>21</c:v>
                </c:pt>
                <c:pt idx="2">
                  <c:v>28</c:v>
                </c:pt>
                <c:pt idx="3">
                  <c:v>36</c:v>
                </c:pt>
                <c:pt idx="4">
                  <c:v>39</c:v>
                </c:pt>
                <c:pt idx="5">
                  <c:v>45</c:v>
                </c:pt>
                <c:pt idx="6">
                  <c:v>50</c:v>
                </c:pt>
                <c:pt idx="7">
                  <c:v>54</c:v>
                </c:pt>
                <c:pt idx="8">
                  <c:v>84</c:v>
                </c:pt>
                <c:pt idx="9">
                  <c:v>84</c:v>
                </c:pt>
                <c:pt idx="10">
                  <c:v>86</c:v>
                </c:pt>
                <c:pt idx="11">
                  <c:v>88</c:v>
                </c:pt>
                <c:pt idx="12">
                  <c:v>92</c:v>
                </c:pt>
                <c:pt idx="13">
                  <c:v>98</c:v>
                </c:pt>
                <c:pt idx="14">
                  <c:v>106</c:v>
                </c:pt>
                <c:pt idx="15">
                  <c:v>109</c:v>
                </c:pt>
                <c:pt idx="16">
                  <c:v>113</c:v>
                </c:pt>
                <c:pt idx="17">
                  <c:v>117</c:v>
                </c:pt>
                <c:pt idx="18">
                  <c:v>128</c:v>
                </c:pt>
                <c:pt idx="19">
                  <c:v>149</c:v>
                </c:pt>
                <c:pt idx="20">
                  <c:v>163</c:v>
                </c:pt>
                <c:pt idx="21">
                  <c:v>178</c:v>
                </c:pt>
              </c:numCache>
            </c:numRef>
          </c:val>
          <c:smooth val="0"/>
          <c:extLst>
            <c:ext xmlns:c16="http://schemas.microsoft.com/office/drawing/2014/chart" uri="{C3380CC4-5D6E-409C-BE32-E72D297353CC}">
              <c16:uniqueId val="{00000004-4C30-4B79-BDC0-681FB75192A7}"/>
            </c:ext>
          </c:extLst>
        </c:ser>
        <c:dLbls>
          <c:showLegendKey val="0"/>
          <c:showVal val="0"/>
          <c:showCatName val="0"/>
          <c:showSerName val="0"/>
          <c:showPercent val="0"/>
          <c:showBubbleSize val="0"/>
        </c:dLbls>
        <c:smooth val="0"/>
        <c:axId val="758002752"/>
        <c:axId val="758004064"/>
      </c:lineChart>
      <c:catAx>
        <c:axId val="758002752"/>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Weeks since open sourcing</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58004064"/>
        <c:crosses val="autoZero"/>
        <c:auto val="1"/>
        <c:lblAlgn val="ctr"/>
        <c:lblOffset val="100"/>
        <c:noMultiLvlLbl val="0"/>
      </c:catAx>
      <c:valAx>
        <c:axId val="758004064"/>
        <c:scaling>
          <c:orientation val="minMax"/>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58002752"/>
        <c:crosses val="max"/>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F351C8-DD81-4411-AD2F-27D6A62B61B4}"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19BB3F95-D56C-4C8F-9038-DCC33C707FA8}">
      <dgm:prSet/>
      <dgm:spPr/>
      <dgm:t>
        <a:bodyPr/>
        <a:lstStyle/>
        <a:p>
          <a:pPr>
            <a:lnSpc>
              <a:spcPct val="100000"/>
            </a:lnSpc>
            <a:defRPr b="1"/>
          </a:pPr>
          <a:r>
            <a:rPr lang="en-US" b="1"/>
            <a:t>gRPC</a:t>
          </a:r>
          <a:endParaRPr lang="en-US"/>
        </a:p>
      </dgm:t>
    </dgm:pt>
    <dgm:pt modelId="{AFBC259B-CBBC-43AD-BB0F-922648996669}" type="parTrans" cxnId="{94A57F4B-98F3-4BBB-AFD7-DFBD6E7D46EC}">
      <dgm:prSet/>
      <dgm:spPr/>
      <dgm:t>
        <a:bodyPr/>
        <a:lstStyle/>
        <a:p>
          <a:endParaRPr lang="en-US"/>
        </a:p>
      </dgm:t>
    </dgm:pt>
    <dgm:pt modelId="{40A6F2F3-5FAE-4D71-BBFA-EDDEFC9A922D}" type="sibTrans" cxnId="{94A57F4B-98F3-4BBB-AFD7-DFBD6E7D46EC}">
      <dgm:prSet/>
      <dgm:spPr/>
      <dgm:t>
        <a:bodyPr/>
        <a:lstStyle/>
        <a:p>
          <a:endParaRPr lang="en-US"/>
        </a:p>
      </dgm:t>
    </dgm:pt>
    <dgm:pt modelId="{94CF32B8-E844-4510-88F9-D2558AE906EF}">
      <dgm:prSet/>
      <dgm:spPr/>
      <dgm:t>
        <a:bodyPr/>
        <a:lstStyle/>
        <a:p>
          <a:pPr>
            <a:lnSpc>
              <a:spcPct val="100000"/>
            </a:lnSpc>
          </a:pPr>
          <a:r>
            <a:rPr lang="en-US"/>
            <a:t>High performance contract-based RPC services with .NET</a:t>
          </a:r>
        </a:p>
      </dgm:t>
    </dgm:pt>
    <dgm:pt modelId="{99C1599A-433E-4D45-B141-C299E1D30B2A}" type="parTrans" cxnId="{02C2D0DD-3B8D-4303-9219-820FEF5A0F4F}">
      <dgm:prSet/>
      <dgm:spPr/>
      <dgm:t>
        <a:bodyPr/>
        <a:lstStyle/>
        <a:p>
          <a:endParaRPr lang="en-US"/>
        </a:p>
      </dgm:t>
    </dgm:pt>
    <dgm:pt modelId="{06999F3B-16C7-4589-A8C1-A08274E03DBD}" type="sibTrans" cxnId="{02C2D0DD-3B8D-4303-9219-820FEF5A0F4F}">
      <dgm:prSet/>
      <dgm:spPr/>
      <dgm:t>
        <a:bodyPr/>
        <a:lstStyle/>
        <a:p>
          <a:endParaRPr lang="en-US"/>
        </a:p>
      </dgm:t>
    </dgm:pt>
    <dgm:pt modelId="{CF5E25AE-A5BB-430F-82AC-2B0012ACF3FA}">
      <dgm:prSet/>
      <dgm:spPr/>
      <dgm:t>
        <a:bodyPr/>
        <a:lstStyle/>
        <a:p>
          <a:pPr>
            <a:lnSpc>
              <a:spcPct val="100000"/>
            </a:lnSpc>
          </a:pPr>
          <a:r>
            <a:rPr lang="en-US"/>
            <a:t>Works across many languages and platforms</a:t>
          </a:r>
        </a:p>
      </dgm:t>
    </dgm:pt>
    <dgm:pt modelId="{28A15A23-9E36-4FFC-BC52-6A7B03ED1A91}" type="parTrans" cxnId="{179C2961-C279-4A00-82DA-1B0EC49ED1E4}">
      <dgm:prSet/>
      <dgm:spPr/>
      <dgm:t>
        <a:bodyPr/>
        <a:lstStyle/>
        <a:p>
          <a:endParaRPr lang="en-US"/>
        </a:p>
      </dgm:t>
    </dgm:pt>
    <dgm:pt modelId="{0ED87883-5CF3-44AE-A568-FDFE6E590E26}" type="sibTrans" cxnId="{179C2961-C279-4A00-82DA-1B0EC49ED1E4}">
      <dgm:prSet/>
      <dgm:spPr/>
      <dgm:t>
        <a:bodyPr/>
        <a:lstStyle/>
        <a:p>
          <a:endParaRPr lang="en-US"/>
        </a:p>
      </dgm:t>
    </dgm:pt>
    <dgm:pt modelId="{67F137F0-0861-4730-A18A-4A28AA614CF0}">
      <dgm:prSet/>
      <dgm:spPr/>
      <dgm:t>
        <a:bodyPr/>
        <a:lstStyle/>
        <a:p>
          <a:pPr>
            <a:lnSpc>
              <a:spcPct val="100000"/>
            </a:lnSpc>
            <a:defRPr b="1"/>
          </a:pPr>
          <a:r>
            <a:rPr lang="en-US" b="1" dirty="0"/>
            <a:t>Worker service </a:t>
          </a:r>
          <a:endParaRPr lang="en-US" dirty="0"/>
        </a:p>
      </dgm:t>
    </dgm:pt>
    <dgm:pt modelId="{010DE67E-772C-49BF-9B71-98C59A2286C1}" type="parTrans" cxnId="{B17EF5CF-BB78-46CB-8063-19BC38E1913C}">
      <dgm:prSet/>
      <dgm:spPr/>
      <dgm:t>
        <a:bodyPr/>
        <a:lstStyle/>
        <a:p>
          <a:endParaRPr lang="en-US"/>
        </a:p>
      </dgm:t>
    </dgm:pt>
    <dgm:pt modelId="{B6E9E971-2988-413A-9D4B-EE84D43435D6}" type="sibTrans" cxnId="{B17EF5CF-BB78-46CB-8063-19BC38E1913C}">
      <dgm:prSet/>
      <dgm:spPr/>
      <dgm:t>
        <a:bodyPr/>
        <a:lstStyle/>
        <a:p>
          <a:endParaRPr lang="en-US"/>
        </a:p>
      </dgm:t>
    </dgm:pt>
    <dgm:pt modelId="{F2BB9BEF-5CAF-4074-AD59-EAD4D50D23A9}">
      <dgm:prSet/>
      <dgm:spPr/>
      <dgm:t>
        <a:bodyPr/>
        <a:lstStyle/>
        <a:p>
          <a:pPr>
            <a:lnSpc>
              <a:spcPct val="100000"/>
            </a:lnSpc>
          </a:pPr>
          <a:r>
            <a:rPr lang="en-US"/>
            <a:t>Starting point for long running back processes like Windows Server or Linux daemon</a:t>
          </a:r>
        </a:p>
      </dgm:t>
    </dgm:pt>
    <dgm:pt modelId="{13CA512B-E42C-4384-8EBC-84C732231BFA}" type="parTrans" cxnId="{7668521E-41E3-4CAF-9FCA-350655A9D35F}">
      <dgm:prSet/>
      <dgm:spPr/>
      <dgm:t>
        <a:bodyPr/>
        <a:lstStyle/>
        <a:p>
          <a:endParaRPr lang="en-US"/>
        </a:p>
      </dgm:t>
    </dgm:pt>
    <dgm:pt modelId="{D8600B38-7DE1-4960-995E-B8960EB1CDCC}" type="sibTrans" cxnId="{7668521E-41E3-4CAF-9FCA-350655A9D35F}">
      <dgm:prSet/>
      <dgm:spPr/>
      <dgm:t>
        <a:bodyPr/>
        <a:lstStyle/>
        <a:p>
          <a:endParaRPr lang="en-US"/>
        </a:p>
      </dgm:t>
    </dgm:pt>
    <dgm:pt modelId="{E559C5B8-D71A-4FF5-A9C5-871F268EB9C9}">
      <dgm:prSet/>
      <dgm:spPr/>
      <dgm:t>
        <a:bodyPr/>
        <a:lstStyle/>
        <a:p>
          <a:pPr>
            <a:lnSpc>
              <a:spcPct val="100000"/>
            </a:lnSpc>
          </a:pPr>
          <a:r>
            <a:rPr lang="en-US"/>
            <a:t>Producing or consuming messages from a message queue</a:t>
          </a:r>
        </a:p>
      </dgm:t>
    </dgm:pt>
    <dgm:pt modelId="{FD846F35-4B8E-4794-90D0-B4D0AC4694B2}" type="parTrans" cxnId="{25634592-6852-4661-A08E-448CD3AF7CB2}">
      <dgm:prSet/>
      <dgm:spPr/>
      <dgm:t>
        <a:bodyPr/>
        <a:lstStyle/>
        <a:p>
          <a:endParaRPr lang="en-US"/>
        </a:p>
      </dgm:t>
    </dgm:pt>
    <dgm:pt modelId="{2586A799-F5EB-46D6-9120-4BE236E6CD02}" type="sibTrans" cxnId="{25634592-6852-4661-A08E-448CD3AF7CB2}">
      <dgm:prSet/>
      <dgm:spPr/>
      <dgm:t>
        <a:bodyPr/>
        <a:lstStyle/>
        <a:p>
          <a:endParaRPr lang="en-US"/>
        </a:p>
      </dgm:t>
    </dgm:pt>
    <dgm:pt modelId="{EA203C3A-5990-44D0-9611-1E5677D06D91}">
      <dgm:prSet/>
      <dgm:spPr/>
      <dgm:t>
        <a:bodyPr/>
        <a:lstStyle/>
        <a:p>
          <a:pPr>
            <a:lnSpc>
              <a:spcPct val="100000"/>
            </a:lnSpc>
            <a:defRPr b="1"/>
          </a:pPr>
          <a:r>
            <a:rPr lang="en-US" b="1" dirty="0"/>
            <a:t>Web API’s + identity</a:t>
          </a:r>
          <a:endParaRPr lang="en-US" dirty="0"/>
        </a:p>
      </dgm:t>
    </dgm:pt>
    <dgm:pt modelId="{BCD2B74A-689D-44FF-9828-AB5D96884580}" type="parTrans" cxnId="{37330245-8832-4086-ABBC-F3F2DC7AD0C6}">
      <dgm:prSet/>
      <dgm:spPr/>
      <dgm:t>
        <a:bodyPr/>
        <a:lstStyle/>
        <a:p>
          <a:endParaRPr lang="en-US"/>
        </a:p>
      </dgm:t>
    </dgm:pt>
    <dgm:pt modelId="{D9EF451F-4410-4CCE-ACAC-C0BD6F3E140E}" type="sibTrans" cxnId="{37330245-8832-4086-ABBC-F3F2DC7AD0C6}">
      <dgm:prSet/>
      <dgm:spPr/>
      <dgm:t>
        <a:bodyPr/>
        <a:lstStyle/>
        <a:p>
          <a:endParaRPr lang="en-US"/>
        </a:p>
      </dgm:t>
    </dgm:pt>
    <dgm:pt modelId="{3D096697-1075-4A12-9A0D-86D1845FFBC2}">
      <dgm:prSet/>
      <dgm:spPr/>
      <dgm:t>
        <a:bodyPr/>
        <a:lstStyle/>
        <a:p>
          <a:pPr>
            <a:lnSpc>
              <a:spcPct val="100000"/>
            </a:lnSpc>
          </a:pPr>
          <a:r>
            <a:rPr lang="en-US"/>
            <a:t>Add security and authentication to Web API’s</a:t>
          </a:r>
        </a:p>
      </dgm:t>
    </dgm:pt>
    <dgm:pt modelId="{DA81091C-BE4B-4115-AC12-853CE82D5B52}" type="parTrans" cxnId="{8B4FFE30-9DCB-4728-AEA8-6F3520D8591E}">
      <dgm:prSet/>
      <dgm:spPr/>
      <dgm:t>
        <a:bodyPr/>
        <a:lstStyle/>
        <a:p>
          <a:endParaRPr lang="en-US"/>
        </a:p>
      </dgm:t>
    </dgm:pt>
    <dgm:pt modelId="{15ECF9F8-D107-4C4C-B795-B680BDA18C0A}" type="sibTrans" cxnId="{8B4FFE30-9DCB-4728-AEA8-6F3520D8591E}">
      <dgm:prSet/>
      <dgm:spPr/>
      <dgm:t>
        <a:bodyPr/>
        <a:lstStyle/>
        <a:p>
          <a:endParaRPr lang="en-US"/>
        </a:p>
      </dgm:t>
    </dgm:pt>
    <dgm:pt modelId="{D7F6449F-4745-498B-B5A8-032A1DB0D812}" type="pres">
      <dgm:prSet presAssocID="{41F351C8-DD81-4411-AD2F-27D6A62B61B4}" presName="root" presStyleCnt="0">
        <dgm:presLayoutVars>
          <dgm:dir/>
          <dgm:resizeHandles val="exact"/>
        </dgm:presLayoutVars>
      </dgm:prSet>
      <dgm:spPr/>
    </dgm:pt>
    <dgm:pt modelId="{A44D9267-50DC-4F6A-A0C2-6D0F623553A9}" type="pres">
      <dgm:prSet presAssocID="{19BB3F95-D56C-4C8F-9038-DCC33C707FA8}" presName="compNode" presStyleCnt="0"/>
      <dgm:spPr/>
    </dgm:pt>
    <dgm:pt modelId="{B5AE4981-635C-4F9C-ADCD-D5894E27B57D}" type="pres">
      <dgm:prSet presAssocID="{19BB3F95-D56C-4C8F-9038-DCC33C707F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peat"/>
        </a:ext>
      </dgm:extLst>
    </dgm:pt>
    <dgm:pt modelId="{E52A03F8-0EF6-4A37-8D81-B5372ED7A902}" type="pres">
      <dgm:prSet presAssocID="{19BB3F95-D56C-4C8F-9038-DCC33C707FA8}" presName="iconSpace" presStyleCnt="0"/>
      <dgm:spPr/>
    </dgm:pt>
    <dgm:pt modelId="{CE8BBC9A-2DE0-42CF-AA3C-BA9A1A83921B}" type="pres">
      <dgm:prSet presAssocID="{19BB3F95-D56C-4C8F-9038-DCC33C707FA8}" presName="parTx" presStyleLbl="revTx" presStyleIdx="0" presStyleCnt="6">
        <dgm:presLayoutVars>
          <dgm:chMax val="0"/>
          <dgm:chPref val="0"/>
        </dgm:presLayoutVars>
      </dgm:prSet>
      <dgm:spPr/>
    </dgm:pt>
    <dgm:pt modelId="{A1458742-2DCA-4A59-9DA9-018B17709905}" type="pres">
      <dgm:prSet presAssocID="{19BB3F95-D56C-4C8F-9038-DCC33C707FA8}" presName="txSpace" presStyleCnt="0"/>
      <dgm:spPr/>
    </dgm:pt>
    <dgm:pt modelId="{AD202792-16B7-448B-ABA7-ADB9343E4B9C}" type="pres">
      <dgm:prSet presAssocID="{19BB3F95-D56C-4C8F-9038-DCC33C707FA8}" presName="desTx" presStyleLbl="revTx" presStyleIdx="1" presStyleCnt="6">
        <dgm:presLayoutVars/>
      </dgm:prSet>
      <dgm:spPr/>
    </dgm:pt>
    <dgm:pt modelId="{745C60C5-609A-4DE5-8429-E10B48EE024F}" type="pres">
      <dgm:prSet presAssocID="{40A6F2F3-5FAE-4D71-BBFA-EDDEFC9A922D}" presName="sibTrans" presStyleCnt="0"/>
      <dgm:spPr/>
    </dgm:pt>
    <dgm:pt modelId="{14BFD299-8A6A-4747-B55C-30785C36D064}" type="pres">
      <dgm:prSet presAssocID="{67F137F0-0861-4730-A18A-4A28AA614CF0}" presName="compNode" presStyleCnt="0"/>
      <dgm:spPr/>
    </dgm:pt>
    <dgm:pt modelId="{0CDF11CB-23FE-4AF6-90C0-A4F39B25DD2F}" type="pres">
      <dgm:prSet presAssocID="{67F137F0-0861-4730-A18A-4A28AA614CF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a:ext>
      </dgm:extLst>
    </dgm:pt>
    <dgm:pt modelId="{FF19CA36-2609-4B19-A3F1-B4FD3930C24F}" type="pres">
      <dgm:prSet presAssocID="{67F137F0-0861-4730-A18A-4A28AA614CF0}" presName="iconSpace" presStyleCnt="0"/>
      <dgm:spPr/>
    </dgm:pt>
    <dgm:pt modelId="{841EA248-54F2-49A4-AA63-4F829E21A73A}" type="pres">
      <dgm:prSet presAssocID="{67F137F0-0861-4730-A18A-4A28AA614CF0}" presName="parTx" presStyleLbl="revTx" presStyleIdx="2" presStyleCnt="6">
        <dgm:presLayoutVars>
          <dgm:chMax val="0"/>
          <dgm:chPref val="0"/>
        </dgm:presLayoutVars>
      </dgm:prSet>
      <dgm:spPr/>
    </dgm:pt>
    <dgm:pt modelId="{44BF9354-97AD-4320-93E9-565FFD94DA74}" type="pres">
      <dgm:prSet presAssocID="{67F137F0-0861-4730-A18A-4A28AA614CF0}" presName="txSpace" presStyleCnt="0"/>
      <dgm:spPr/>
    </dgm:pt>
    <dgm:pt modelId="{C4314E91-502A-49BB-A666-DB71DA15901A}" type="pres">
      <dgm:prSet presAssocID="{67F137F0-0861-4730-A18A-4A28AA614CF0}" presName="desTx" presStyleLbl="revTx" presStyleIdx="3" presStyleCnt="6">
        <dgm:presLayoutVars/>
      </dgm:prSet>
      <dgm:spPr/>
    </dgm:pt>
    <dgm:pt modelId="{2301A700-991F-4AC6-81F4-2A016BCB80D1}" type="pres">
      <dgm:prSet presAssocID="{B6E9E971-2988-413A-9D4B-EE84D43435D6}" presName="sibTrans" presStyleCnt="0"/>
      <dgm:spPr/>
    </dgm:pt>
    <dgm:pt modelId="{16C7D8AE-FECB-4178-B1C3-135CD6035797}" type="pres">
      <dgm:prSet presAssocID="{EA203C3A-5990-44D0-9611-1E5677D06D91}" presName="compNode" presStyleCnt="0"/>
      <dgm:spPr/>
    </dgm:pt>
    <dgm:pt modelId="{7E85110C-8150-4D35-A74F-599976EDDF22}" type="pres">
      <dgm:prSet presAssocID="{EA203C3A-5990-44D0-9611-1E5677D06D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A9695D70-CC88-4725-99F9-426E0DF230D9}" type="pres">
      <dgm:prSet presAssocID="{EA203C3A-5990-44D0-9611-1E5677D06D91}" presName="iconSpace" presStyleCnt="0"/>
      <dgm:spPr/>
    </dgm:pt>
    <dgm:pt modelId="{99EB4711-9DC8-4A42-8DC1-572883D1E5D4}" type="pres">
      <dgm:prSet presAssocID="{EA203C3A-5990-44D0-9611-1E5677D06D91}" presName="parTx" presStyleLbl="revTx" presStyleIdx="4" presStyleCnt="6">
        <dgm:presLayoutVars>
          <dgm:chMax val="0"/>
          <dgm:chPref val="0"/>
        </dgm:presLayoutVars>
      </dgm:prSet>
      <dgm:spPr/>
    </dgm:pt>
    <dgm:pt modelId="{747B32C1-A07A-4CE2-9A5D-CCFB755153BB}" type="pres">
      <dgm:prSet presAssocID="{EA203C3A-5990-44D0-9611-1E5677D06D91}" presName="txSpace" presStyleCnt="0"/>
      <dgm:spPr/>
    </dgm:pt>
    <dgm:pt modelId="{3D81694F-76DD-49A0-91C1-DB4789E7C715}" type="pres">
      <dgm:prSet presAssocID="{EA203C3A-5990-44D0-9611-1E5677D06D91}" presName="desTx" presStyleLbl="revTx" presStyleIdx="5" presStyleCnt="6">
        <dgm:presLayoutVars/>
      </dgm:prSet>
      <dgm:spPr/>
    </dgm:pt>
  </dgm:ptLst>
  <dgm:cxnLst>
    <dgm:cxn modelId="{7668521E-41E3-4CAF-9FCA-350655A9D35F}" srcId="{67F137F0-0861-4730-A18A-4A28AA614CF0}" destId="{F2BB9BEF-5CAF-4074-AD59-EAD4D50D23A9}" srcOrd="0" destOrd="0" parTransId="{13CA512B-E42C-4384-8EBC-84C732231BFA}" sibTransId="{D8600B38-7DE1-4960-995E-B8960EB1CDCC}"/>
    <dgm:cxn modelId="{8B4FFE30-9DCB-4728-AEA8-6F3520D8591E}" srcId="{EA203C3A-5990-44D0-9611-1E5677D06D91}" destId="{3D096697-1075-4A12-9A0D-86D1845FFBC2}" srcOrd="0" destOrd="0" parTransId="{DA81091C-BE4B-4115-AC12-853CE82D5B52}" sibTransId="{15ECF9F8-D107-4C4C-B795-B680BDA18C0A}"/>
    <dgm:cxn modelId="{D0EC8E3E-D9BA-47B3-91B0-147183E5E4C3}" type="presOf" srcId="{67F137F0-0861-4730-A18A-4A28AA614CF0}" destId="{841EA248-54F2-49A4-AA63-4F829E21A73A}" srcOrd="0" destOrd="0" presId="urn:microsoft.com/office/officeart/2018/5/layout/CenteredIconLabelDescriptionList"/>
    <dgm:cxn modelId="{179C2961-C279-4A00-82DA-1B0EC49ED1E4}" srcId="{19BB3F95-D56C-4C8F-9038-DCC33C707FA8}" destId="{CF5E25AE-A5BB-430F-82AC-2B0012ACF3FA}" srcOrd="1" destOrd="0" parTransId="{28A15A23-9E36-4FFC-BC52-6A7B03ED1A91}" sibTransId="{0ED87883-5CF3-44AE-A568-FDFE6E590E26}"/>
    <dgm:cxn modelId="{37330245-8832-4086-ABBC-F3F2DC7AD0C6}" srcId="{41F351C8-DD81-4411-AD2F-27D6A62B61B4}" destId="{EA203C3A-5990-44D0-9611-1E5677D06D91}" srcOrd="2" destOrd="0" parTransId="{BCD2B74A-689D-44FF-9828-AB5D96884580}" sibTransId="{D9EF451F-4410-4CCE-ACAC-C0BD6F3E140E}"/>
    <dgm:cxn modelId="{61FE0C48-C8D7-4616-A2B7-05E904CF4493}" type="presOf" srcId="{3D096697-1075-4A12-9A0D-86D1845FFBC2}" destId="{3D81694F-76DD-49A0-91C1-DB4789E7C715}" srcOrd="0" destOrd="0" presId="urn:microsoft.com/office/officeart/2018/5/layout/CenteredIconLabelDescriptionList"/>
    <dgm:cxn modelId="{94A57F4B-98F3-4BBB-AFD7-DFBD6E7D46EC}" srcId="{41F351C8-DD81-4411-AD2F-27D6A62B61B4}" destId="{19BB3F95-D56C-4C8F-9038-DCC33C707FA8}" srcOrd="0" destOrd="0" parTransId="{AFBC259B-CBBC-43AD-BB0F-922648996669}" sibTransId="{40A6F2F3-5FAE-4D71-BBFA-EDDEFC9A922D}"/>
    <dgm:cxn modelId="{6C2E9D6D-D64B-42F7-81A4-C9786ADAAAB4}" type="presOf" srcId="{E559C5B8-D71A-4FF5-A9C5-871F268EB9C9}" destId="{C4314E91-502A-49BB-A666-DB71DA15901A}" srcOrd="0" destOrd="1" presId="urn:microsoft.com/office/officeart/2018/5/layout/CenteredIconLabelDescriptionList"/>
    <dgm:cxn modelId="{6F094C57-FB7B-4184-8D07-32BCA5EF5999}" type="presOf" srcId="{41F351C8-DD81-4411-AD2F-27D6A62B61B4}" destId="{D7F6449F-4745-498B-B5A8-032A1DB0D812}" srcOrd="0" destOrd="0" presId="urn:microsoft.com/office/officeart/2018/5/layout/CenteredIconLabelDescriptionList"/>
    <dgm:cxn modelId="{A2E8DE86-7320-47F1-A8E7-E22DE015B99E}" type="presOf" srcId="{EA203C3A-5990-44D0-9611-1E5677D06D91}" destId="{99EB4711-9DC8-4A42-8DC1-572883D1E5D4}" srcOrd="0" destOrd="0" presId="urn:microsoft.com/office/officeart/2018/5/layout/CenteredIconLabelDescriptionList"/>
    <dgm:cxn modelId="{B19F8F8C-6C59-47F8-8593-401337B7B40E}" type="presOf" srcId="{94CF32B8-E844-4510-88F9-D2558AE906EF}" destId="{AD202792-16B7-448B-ABA7-ADB9343E4B9C}" srcOrd="0" destOrd="0" presId="urn:microsoft.com/office/officeart/2018/5/layout/CenteredIconLabelDescriptionList"/>
    <dgm:cxn modelId="{25634592-6852-4661-A08E-448CD3AF7CB2}" srcId="{67F137F0-0861-4730-A18A-4A28AA614CF0}" destId="{E559C5B8-D71A-4FF5-A9C5-871F268EB9C9}" srcOrd="1" destOrd="0" parTransId="{FD846F35-4B8E-4794-90D0-B4D0AC4694B2}" sibTransId="{2586A799-F5EB-46D6-9120-4BE236E6CD02}"/>
    <dgm:cxn modelId="{6143D4B1-2660-4792-A96D-5232CCAE27F6}" type="presOf" srcId="{CF5E25AE-A5BB-430F-82AC-2B0012ACF3FA}" destId="{AD202792-16B7-448B-ABA7-ADB9343E4B9C}" srcOrd="0" destOrd="1" presId="urn:microsoft.com/office/officeart/2018/5/layout/CenteredIconLabelDescriptionList"/>
    <dgm:cxn modelId="{CB8606B9-4D12-4F6F-894D-26CA46E03F29}" type="presOf" srcId="{19BB3F95-D56C-4C8F-9038-DCC33C707FA8}" destId="{CE8BBC9A-2DE0-42CF-AA3C-BA9A1A83921B}" srcOrd="0" destOrd="0" presId="urn:microsoft.com/office/officeart/2018/5/layout/CenteredIconLabelDescriptionList"/>
    <dgm:cxn modelId="{B17EF5CF-BB78-46CB-8063-19BC38E1913C}" srcId="{41F351C8-DD81-4411-AD2F-27D6A62B61B4}" destId="{67F137F0-0861-4730-A18A-4A28AA614CF0}" srcOrd="1" destOrd="0" parTransId="{010DE67E-772C-49BF-9B71-98C59A2286C1}" sibTransId="{B6E9E971-2988-413A-9D4B-EE84D43435D6}"/>
    <dgm:cxn modelId="{02C2D0DD-3B8D-4303-9219-820FEF5A0F4F}" srcId="{19BB3F95-D56C-4C8F-9038-DCC33C707FA8}" destId="{94CF32B8-E844-4510-88F9-D2558AE906EF}" srcOrd="0" destOrd="0" parTransId="{99C1599A-433E-4D45-B141-C299E1D30B2A}" sibTransId="{06999F3B-16C7-4589-A8C1-A08274E03DBD}"/>
    <dgm:cxn modelId="{8B5DE1F9-C1EA-46F4-A2C8-27BAC1E9D720}" type="presOf" srcId="{F2BB9BEF-5CAF-4074-AD59-EAD4D50D23A9}" destId="{C4314E91-502A-49BB-A666-DB71DA15901A}" srcOrd="0" destOrd="0" presId="urn:microsoft.com/office/officeart/2018/5/layout/CenteredIconLabelDescriptionList"/>
    <dgm:cxn modelId="{2EDEA910-4F7A-4FDA-AD10-1F9D1A453420}" type="presParOf" srcId="{D7F6449F-4745-498B-B5A8-032A1DB0D812}" destId="{A44D9267-50DC-4F6A-A0C2-6D0F623553A9}" srcOrd="0" destOrd="0" presId="urn:microsoft.com/office/officeart/2018/5/layout/CenteredIconLabelDescriptionList"/>
    <dgm:cxn modelId="{5933D81F-68E5-490D-9E55-36829C0C48DF}" type="presParOf" srcId="{A44D9267-50DC-4F6A-A0C2-6D0F623553A9}" destId="{B5AE4981-635C-4F9C-ADCD-D5894E27B57D}" srcOrd="0" destOrd="0" presId="urn:microsoft.com/office/officeart/2018/5/layout/CenteredIconLabelDescriptionList"/>
    <dgm:cxn modelId="{1389C222-DA35-4E6F-9293-A47595C32BA0}" type="presParOf" srcId="{A44D9267-50DC-4F6A-A0C2-6D0F623553A9}" destId="{E52A03F8-0EF6-4A37-8D81-B5372ED7A902}" srcOrd="1" destOrd="0" presId="urn:microsoft.com/office/officeart/2018/5/layout/CenteredIconLabelDescriptionList"/>
    <dgm:cxn modelId="{DE169038-B338-41EC-9B6D-534DBE4A2BA0}" type="presParOf" srcId="{A44D9267-50DC-4F6A-A0C2-6D0F623553A9}" destId="{CE8BBC9A-2DE0-42CF-AA3C-BA9A1A83921B}" srcOrd="2" destOrd="0" presId="urn:microsoft.com/office/officeart/2018/5/layout/CenteredIconLabelDescriptionList"/>
    <dgm:cxn modelId="{DBCD1C06-A744-4A11-803E-FBC0F2F00FFC}" type="presParOf" srcId="{A44D9267-50DC-4F6A-A0C2-6D0F623553A9}" destId="{A1458742-2DCA-4A59-9DA9-018B17709905}" srcOrd="3" destOrd="0" presId="urn:microsoft.com/office/officeart/2018/5/layout/CenteredIconLabelDescriptionList"/>
    <dgm:cxn modelId="{99019C96-6942-40EC-8FA6-9E6BF0D2FAB1}" type="presParOf" srcId="{A44D9267-50DC-4F6A-A0C2-6D0F623553A9}" destId="{AD202792-16B7-448B-ABA7-ADB9343E4B9C}" srcOrd="4" destOrd="0" presId="urn:microsoft.com/office/officeart/2018/5/layout/CenteredIconLabelDescriptionList"/>
    <dgm:cxn modelId="{5346E52D-96D3-4EEC-A8DB-F2B0F0BB5568}" type="presParOf" srcId="{D7F6449F-4745-498B-B5A8-032A1DB0D812}" destId="{745C60C5-609A-4DE5-8429-E10B48EE024F}" srcOrd="1" destOrd="0" presId="urn:microsoft.com/office/officeart/2018/5/layout/CenteredIconLabelDescriptionList"/>
    <dgm:cxn modelId="{F628F300-F74C-44D9-9693-C986CE3175DC}" type="presParOf" srcId="{D7F6449F-4745-498B-B5A8-032A1DB0D812}" destId="{14BFD299-8A6A-4747-B55C-30785C36D064}" srcOrd="2" destOrd="0" presId="urn:microsoft.com/office/officeart/2018/5/layout/CenteredIconLabelDescriptionList"/>
    <dgm:cxn modelId="{5F374EFB-5C02-4B1F-B6EE-24D9A79DBDEE}" type="presParOf" srcId="{14BFD299-8A6A-4747-B55C-30785C36D064}" destId="{0CDF11CB-23FE-4AF6-90C0-A4F39B25DD2F}" srcOrd="0" destOrd="0" presId="urn:microsoft.com/office/officeart/2018/5/layout/CenteredIconLabelDescriptionList"/>
    <dgm:cxn modelId="{C5920DDD-1D9E-44D9-B3FD-FCCAA98B6590}" type="presParOf" srcId="{14BFD299-8A6A-4747-B55C-30785C36D064}" destId="{FF19CA36-2609-4B19-A3F1-B4FD3930C24F}" srcOrd="1" destOrd="0" presId="urn:microsoft.com/office/officeart/2018/5/layout/CenteredIconLabelDescriptionList"/>
    <dgm:cxn modelId="{E441D7BF-1B89-40AD-BE25-EC6AA26C4303}" type="presParOf" srcId="{14BFD299-8A6A-4747-B55C-30785C36D064}" destId="{841EA248-54F2-49A4-AA63-4F829E21A73A}" srcOrd="2" destOrd="0" presId="urn:microsoft.com/office/officeart/2018/5/layout/CenteredIconLabelDescriptionList"/>
    <dgm:cxn modelId="{43F51BD5-C12D-46A6-BF32-95C4BA1EEC5E}" type="presParOf" srcId="{14BFD299-8A6A-4747-B55C-30785C36D064}" destId="{44BF9354-97AD-4320-93E9-565FFD94DA74}" srcOrd="3" destOrd="0" presId="urn:microsoft.com/office/officeart/2018/5/layout/CenteredIconLabelDescriptionList"/>
    <dgm:cxn modelId="{81B8795C-15B5-4731-B62A-7E72E8360703}" type="presParOf" srcId="{14BFD299-8A6A-4747-B55C-30785C36D064}" destId="{C4314E91-502A-49BB-A666-DB71DA15901A}" srcOrd="4" destOrd="0" presId="urn:microsoft.com/office/officeart/2018/5/layout/CenteredIconLabelDescriptionList"/>
    <dgm:cxn modelId="{30E1C6EB-7F0E-4639-9A97-88C759B38069}" type="presParOf" srcId="{D7F6449F-4745-498B-B5A8-032A1DB0D812}" destId="{2301A700-991F-4AC6-81F4-2A016BCB80D1}" srcOrd="3" destOrd="0" presId="urn:microsoft.com/office/officeart/2018/5/layout/CenteredIconLabelDescriptionList"/>
    <dgm:cxn modelId="{34769F62-EFFD-4CC9-9E20-0520C819076E}" type="presParOf" srcId="{D7F6449F-4745-498B-B5A8-032A1DB0D812}" destId="{16C7D8AE-FECB-4178-B1C3-135CD6035797}" srcOrd="4" destOrd="0" presId="urn:microsoft.com/office/officeart/2018/5/layout/CenteredIconLabelDescriptionList"/>
    <dgm:cxn modelId="{027B7412-0585-48CE-9CF4-DBFE8A843991}" type="presParOf" srcId="{16C7D8AE-FECB-4178-B1C3-135CD6035797}" destId="{7E85110C-8150-4D35-A74F-599976EDDF22}" srcOrd="0" destOrd="0" presId="urn:microsoft.com/office/officeart/2018/5/layout/CenteredIconLabelDescriptionList"/>
    <dgm:cxn modelId="{81E3964B-8156-4AC2-95A9-4CC2A8640E10}" type="presParOf" srcId="{16C7D8AE-FECB-4178-B1C3-135CD6035797}" destId="{A9695D70-CC88-4725-99F9-426E0DF230D9}" srcOrd="1" destOrd="0" presId="urn:microsoft.com/office/officeart/2018/5/layout/CenteredIconLabelDescriptionList"/>
    <dgm:cxn modelId="{BCD352C8-9F4A-4044-B825-28284544DF7C}" type="presParOf" srcId="{16C7D8AE-FECB-4178-B1C3-135CD6035797}" destId="{99EB4711-9DC8-4A42-8DC1-572883D1E5D4}" srcOrd="2" destOrd="0" presId="urn:microsoft.com/office/officeart/2018/5/layout/CenteredIconLabelDescriptionList"/>
    <dgm:cxn modelId="{663909AE-23F8-49B5-8FBD-D2512FB75AE3}" type="presParOf" srcId="{16C7D8AE-FECB-4178-B1C3-135CD6035797}" destId="{747B32C1-A07A-4CE2-9A5D-CCFB755153BB}" srcOrd="3" destOrd="0" presId="urn:microsoft.com/office/officeart/2018/5/layout/CenteredIconLabelDescriptionList"/>
    <dgm:cxn modelId="{9642AD9A-CE80-47A0-8131-B1502B151A08}" type="presParOf" srcId="{16C7D8AE-FECB-4178-B1C3-135CD6035797}" destId="{3D81694F-76DD-49A0-91C1-DB4789E7C71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F351C8-DD81-4411-AD2F-27D6A62B61B4}"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D7F6449F-4745-498B-B5A8-032A1DB0D812}" type="pres">
      <dgm:prSet presAssocID="{41F351C8-DD81-4411-AD2F-27D6A62B61B4}" presName="root" presStyleCnt="0">
        <dgm:presLayoutVars>
          <dgm:dir/>
          <dgm:resizeHandles val="exact"/>
        </dgm:presLayoutVars>
      </dgm:prSet>
      <dgm:spPr/>
    </dgm:pt>
  </dgm:ptLst>
  <dgm:cxnLst>
    <dgm:cxn modelId="{6F094C57-FB7B-4184-8D07-32BCA5EF5999}" type="presOf" srcId="{41F351C8-DD81-4411-AD2F-27D6A62B61B4}" destId="{D7F6449F-4745-498B-B5A8-032A1DB0D812}" srcOrd="0"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Full stack web development with C#</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700" baseline="0"/>
            <a:t>You don’t need to know AngularJS, React, Vue, etc.</a:t>
          </a:r>
          <a:endParaRPr lang="en-US" sz="17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F7C931EB-8F31-41EE-B6F2-9559B34B9B35}">
      <dgm:prSet custT="1"/>
      <dgm:spPr/>
      <dgm:t>
        <a:bodyPr/>
        <a:lstStyle/>
        <a:p>
          <a:pPr>
            <a:lnSpc>
              <a:spcPct val="100000"/>
            </a:lnSpc>
          </a:pPr>
          <a:r>
            <a:rPr lang="en-US" sz="1700" baseline="0"/>
            <a:t>Take advantage of stability and consistency of .NET</a:t>
          </a:r>
          <a:endParaRPr lang="en-US" sz="1700"/>
        </a:p>
      </dgm:t>
    </dgm:pt>
    <dgm:pt modelId="{13E1D7B8-693D-486C-813D-38F1DA820BE7}" type="parTrans" cxnId="{F8C3AC01-8627-4075-BA5B-2EC3353A78E6}">
      <dgm:prSet/>
      <dgm:spPr/>
      <dgm:t>
        <a:bodyPr/>
        <a:lstStyle/>
        <a:p>
          <a:endParaRPr lang="en-US" sz="3200"/>
        </a:p>
      </dgm:t>
    </dgm:pt>
    <dgm:pt modelId="{76655CAE-8C62-411D-AB78-EE75DC6AF791}" type="sibTrans" cxnId="{F8C3AC01-8627-4075-BA5B-2EC3353A78E6}">
      <dgm:prSet/>
      <dgm:spPr/>
      <dgm:t>
        <a:bodyPr/>
        <a:lstStyle/>
        <a:p>
          <a:endParaRPr lang="en-US" sz="3200"/>
        </a:p>
      </dgm:t>
    </dgm:pt>
    <dgm:pt modelId="{183E2C66-9353-4B86-8A6C-AA8BA820C6EF}">
      <dgm:prSet custT="1"/>
      <dgm:spPr/>
      <dgm:t>
        <a:bodyPr/>
        <a:lstStyle/>
        <a:p>
          <a:pPr>
            <a:lnSpc>
              <a:spcPct val="100000"/>
            </a:lnSpc>
            <a:defRPr b="1"/>
          </a:pPr>
          <a:r>
            <a:rPr lang="en-US" sz="2400" baseline="0"/>
            <a:t>Runs in all browsers</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baseline="0"/>
            <a:t>Strongly </a:t>
          </a:r>
          <a:r>
            <a:rPr lang="en-US" sz="1700" baseline="0"/>
            <a:t>typed</a:t>
          </a:r>
          <a:r>
            <a:rPr lang="en-US" sz="1800" baseline="0"/>
            <a:t> on the client and server</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9BFADE76-AD64-4958-9F2B-650052A76A07}">
      <dgm:prSet custT="1"/>
      <dgm:spPr/>
      <dgm:t>
        <a:bodyPr/>
        <a:lstStyle/>
        <a:p>
          <a:pPr>
            <a:lnSpc>
              <a:spcPct val="100000"/>
            </a:lnSpc>
          </a:pPr>
          <a:r>
            <a:rPr lang="en-US" sz="1800" baseline="0"/>
            <a:t>Share C# code with the client and server</a:t>
          </a:r>
          <a:endParaRPr lang="en-US" sz="1800"/>
        </a:p>
      </dgm:t>
    </dgm:pt>
    <dgm:pt modelId="{5F8417EB-272D-4A79-BA1E-6436E99BB3BF}" type="parTrans" cxnId="{339AACE0-4673-4CA9-9B4F-9F454FF82175}">
      <dgm:prSet/>
      <dgm:spPr/>
      <dgm:t>
        <a:bodyPr/>
        <a:lstStyle/>
        <a:p>
          <a:endParaRPr lang="en-US" sz="3200"/>
        </a:p>
      </dgm:t>
    </dgm:pt>
    <dgm:pt modelId="{C52D1211-D781-446E-8F60-6FDB9C326224}" type="sibTrans" cxnId="{339AACE0-4673-4CA9-9B4F-9F454FF82175}">
      <dgm:prSet/>
      <dgm:spPr/>
      <dgm:t>
        <a:bodyPr/>
        <a:lstStyle/>
        <a:p>
          <a:endParaRPr lang="en-US" sz="3200"/>
        </a:p>
      </dgm:t>
    </dgm:pt>
    <dgm:pt modelId="{3BDE8466-B798-4BBD-89F5-84392136FF7E}">
      <dgm:prSet custT="1"/>
      <dgm:spPr/>
      <dgm:t>
        <a:bodyPr/>
        <a:lstStyle/>
        <a:p>
          <a:pPr>
            <a:lnSpc>
              <a:spcPct val="100000"/>
            </a:lnSpc>
            <a:defRPr b="1"/>
          </a:pPr>
          <a:r>
            <a:rPr lang="en-US" sz="2400" baseline="0" dirty="0"/>
            <a:t>Web assembly </a:t>
          </a:r>
          <a:br>
            <a:rPr lang="en-US" sz="2400" baseline="0" dirty="0"/>
          </a:br>
          <a:r>
            <a:rPr lang="en-US" sz="2000" baseline="0" dirty="0"/>
            <a:t>(optional and in preview)</a:t>
          </a:r>
          <a:endParaRPr lang="en-US" sz="2000" dirty="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700" baseline="0"/>
            <a:t>Native</a:t>
          </a:r>
          <a:r>
            <a:rPr lang="en-US" sz="1800" baseline="0"/>
            <a:t> performance</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13379124-46DA-41DF-9B46-AF67A17DDA56}">
      <dgm:prSet custT="1"/>
      <dgm:spPr/>
      <dgm:t>
        <a:bodyPr/>
        <a:lstStyle/>
        <a:p>
          <a:pPr>
            <a:lnSpc>
              <a:spcPct val="100000"/>
            </a:lnSpc>
          </a:pPr>
          <a:r>
            <a:rPr lang="en-US" sz="1800" baseline="0"/>
            <a:t>Requires no plugin or code transpilation</a:t>
          </a:r>
          <a:endParaRPr lang="en-US" sz="1800"/>
        </a:p>
      </dgm:t>
    </dgm:pt>
    <dgm:pt modelId="{19EF66C4-8788-465A-AF78-7C08CB4E5299}" type="parTrans" cxnId="{9C152868-607D-43D6-9317-4A0BEDA41DED}">
      <dgm:prSet/>
      <dgm:spPr/>
      <dgm:t>
        <a:bodyPr/>
        <a:lstStyle/>
        <a:p>
          <a:endParaRPr lang="en-US" sz="3200"/>
        </a:p>
      </dgm:t>
    </dgm:pt>
    <dgm:pt modelId="{7CA485AD-14A9-4E0C-B579-FB671AC8225C}" type="sibTrans" cxnId="{9C152868-607D-43D6-9317-4A0BEDA41DED}">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erver"/>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130944" custScaleY="1394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ternet"/>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dgm:presLayoutVars/>
      </dgm:prSet>
      <dgm:spPr/>
    </dgm:pt>
  </dgm:ptLst>
  <dgm:cxnLst>
    <dgm:cxn modelId="{F8C3AC01-8627-4075-BA5B-2EC3353A78E6}" srcId="{91007B47-0562-46E3-918B-1E9420094CB8}" destId="{F7C931EB-8F31-41EE-B6F2-9559B34B9B35}" srcOrd="1" destOrd="0" parTransId="{13E1D7B8-693D-486C-813D-38F1DA820BE7}" sibTransId="{76655CAE-8C62-411D-AB78-EE75DC6AF791}"/>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9C152868-607D-43D6-9317-4A0BEDA41DED}" srcId="{3BDE8466-B798-4BBD-89F5-84392136FF7E}" destId="{13379124-46DA-41DF-9B46-AF67A17DDA56}" srcOrd="1" destOrd="0" parTransId="{19EF66C4-8788-465A-AF78-7C08CB4E5299}" sibTransId="{7CA485AD-14A9-4E0C-B579-FB671AC8225C}"/>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5BBCED8E-F19A-48CB-BA74-ACE298D0ED3D}" type="presOf" srcId="{9BFADE76-AD64-4958-9F2B-650052A76A07}" destId="{3F1F6005-FCFE-4A2B-BE68-A1F6E1439CDC}" srcOrd="0" destOrd="1" presId="urn:microsoft.com/office/officeart/2018/5/layout/CenteredIconLabelDescriptionList"/>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0407C7A7-85E5-43B9-A955-595C0A335701}" type="presOf" srcId="{F7C931EB-8F31-41EE-B6F2-9559B34B9B35}" destId="{9247A9F3-3C44-4118-94A0-90A6015918F1}" srcOrd="0" destOrd="1"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FD44FDCC-593C-43D5-8064-9D39C01BA209}" type="presOf" srcId="{13379124-46DA-41DF-9B46-AF67A17DDA56}" destId="{7F7F6124-89A7-483E-9F78-684E5A198A9B}" srcOrd="0" destOrd="1" presId="urn:microsoft.com/office/officeart/2018/5/layout/CenteredIconLabelDescriptionList"/>
    <dgm:cxn modelId="{339AACE0-4673-4CA9-9B4F-9F454FF82175}" srcId="{183E2C66-9353-4B86-8A6C-AA8BA820C6EF}" destId="{9BFADE76-AD64-4958-9F2B-650052A76A07}" srcOrd="1" destOrd="0" parTransId="{5F8417EB-272D-4A79-BA1E-6436E99BB3BF}" sibTransId="{C52D1211-D781-446E-8F60-6FDB9C326224}"/>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E4981-635C-4F9C-ADCD-D5894E27B57D}">
      <dsp:nvSpPr>
        <dsp:cNvPr id="0" name=""/>
        <dsp:cNvSpPr/>
      </dsp:nvSpPr>
      <dsp:spPr>
        <a:xfrm>
          <a:off x="1072770" y="718247"/>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8BBC9A-2DE0-42CF-AA3C-BA9A1A83921B}">
      <dsp:nvSpPr>
        <dsp:cNvPr id="0" name=""/>
        <dsp:cNvSpPr/>
      </dsp:nvSpPr>
      <dsp:spPr>
        <a:xfrm>
          <a:off x="4688" y="2014580"/>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gRPC</a:t>
          </a:r>
          <a:endParaRPr lang="en-US" sz="2600" kern="1200"/>
        </a:p>
      </dsp:txBody>
      <dsp:txXfrm>
        <a:off x="4688" y="2014580"/>
        <a:ext cx="3286406" cy="492960"/>
      </dsp:txXfrm>
    </dsp:sp>
    <dsp:sp modelId="{AD202792-16B7-448B-ABA7-ADB9343E4B9C}">
      <dsp:nvSpPr>
        <dsp:cNvPr id="0" name=""/>
        <dsp:cNvSpPr/>
      </dsp:nvSpPr>
      <dsp:spPr>
        <a:xfrm>
          <a:off x="4688" y="2575489"/>
          <a:ext cx="3286406" cy="1540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High performance contract-based RPC services with .NET</a:t>
          </a:r>
        </a:p>
        <a:p>
          <a:pPr marL="0" lvl="0" indent="0" algn="ctr" defTabSz="755650">
            <a:lnSpc>
              <a:spcPct val="100000"/>
            </a:lnSpc>
            <a:spcBef>
              <a:spcPct val="0"/>
            </a:spcBef>
            <a:spcAft>
              <a:spcPct val="35000"/>
            </a:spcAft>
            <a:buNone/>
          </a:pPr>
          <a:r>
            <a:rPr lang="en-US" sz="1700" kern="1200"/>
            <a:t>Works across many languages and platforms</a:t>
          </a:r>
        </a:p>
      </dsp:txBody>
      <dsp:txXfrm>
        <a:off x="4688" y="2575489"/>
        <a:ext cx="3286406" cy="1540200"/>
      </dsp:txXfrm>
    </dsp:sp>
    <dsp:sp modelId="{0CDF11CB-23FE-4AF6-90C0-A4F39B25DD2F}">
      <dsp:nvSpPr>
        <dsp:cNvPr id="0" name=""/>
        <dsp:cNvSpPr/>
      </dsp:nvSpPr>
      <dsp:spPr>
        <a:xfrm>
          <a:off x="4934297" y="718247"/>
          <a:ext cx="1150242" cy="1150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1EA248-54F2-49A4-AA63-4F829E21A73A}">
      <dsp:nvSpPr>
        <dsp:cNvPr id="0" name=""/>
        <dsp:cNvSpPr/>
      </dsp:nvSpPr>
      <dsp:spPr>
        <a:xfrm>
          <a:off x="3866215" y="2014580"/>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dirty="0"/>
            <a:t>Worker service </a:t>
          </a:r>
          <a:endParaRPr lang="en-US" sz="2600" kern="1200" dirty="0"/>
        </a:p>
      </dsp:txBody>
      <dsp:txXfrm>
        <a:off x="3866215" y="2014580"/>
        <a:ext cx="3286406" cy="492960"/>
      </dsp:txXfrm>
    </dsp:sp>
    <dsp:sp modelId="{C4314E91-502A-49BB-A666-DB71DA15901A}">
      <dsp:nvSpPr>
        <dsp:cNvPr id="0" name=""/>
        <dsp:cNvSpPr/>
      </dsp:nvSpPr>
      <dsp:spPr>
        <a:xfrm>
          <a:off x="3866215" y="2575489"/>
          <a:ext cx="3286406" cy="1540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Starting point for long running back processes like Windows Server or Linux daemon</a:t>
          </a:r>
        </a:p>
        <a:p>
          <a:pPr marL="0" lvl="0" indent="0" algn="ctr" defTabSz="755650">
            <a:lnSpc>
              <a:spcPct val="100000"/>
            </a:lnSpc>
            <a:spcBef>
              <a:spcPct val="0"/>
            </a:spcBef>
            <a:spcAft>
              <a:spcPct val="35000"/>
            </a:spcAft>
            <a:buNone/>
          </a:pPr>
          <a:r>
            <a:rPr lang="en-US" sz="1700" kern="1200"/>
            <a:t>Producing or consuming messages from a message queue</a:t>
          </a:r>
        </a:p>
      </dsp:txBody>
      <dsp:txXfrm>
        <a:off x="3866215" y="2575489"/>
        <a:ext cx="3286406" cy="1540200"/>
      </dsp:txXfrm>
    </dsp:sp>
    <dsp:sp modelId="{7E85110C-8150-4D35-A74F-599976EDDF22}">
      <dsp:nvSpPr>
        <dsp:cNvPr id="0" name=""/>
        <dsp:cNvSpPr/>
      </dsp:nvSpPr>
      <dsp:spPr>
        <a:xfrm>
          <a:off x="8795825" y="718247"/>
          <a:ext cx="1150242" cy="11502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EB4711-9DC8-4A42-8DC1-572883D1E5D4}">
      <dsp:nvSpPr>
        <dsp:cNvPr id="0" name=""/>
        <dsp:cNvSpPr/>
      </dsp:nvSpPr>
      <dsp:spPr>
        <a:xfrm>
          <a:off x="7727743" y="2014580"/>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dirty="0"/>
            <a:t>Web API’s + identity</a:t>
          </a:r>
          <a:endParaRPr lang="en-US" sz="2600" kern="1200" dirty="0"/>
        </a:p>
      </dsp:txBody>
      <dsp:txXfrm>
        <a:off x="7727743" y="2014580"/>
        <a:ext cx="3286406" cy="492960"/>
      </dsp:txXfrm>
    </dsp:sp>
    <dsp:sp modelId="{3D81694F-76DD-49A0-91C1-DB4789E7C715}">
      <dsp:nvSpPr>
        <dsp:cNvPr id="0" name=""/>
        <dsp:cNvSpPr/>
      </dsp:nvSpPr>
      <dsp:spPr>
        <a:xfrm>
          <a:off x="7727743" y="2575489"/>
          <a:ext cx="3286406" cy="1540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Add security and authentication to Web API’s</a:t>
          </a:r>
        </a:p>
      </dsp:txBody>
      <dsp:txXfrm>
        <a:off x="7727743" y="2575489"/>
        <a:ext cx="3286406" cy="15402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53485" y="820060"/>
          <a:ext cx="1103390" cy="1103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14755" y="2058822"/>
          <a:ext cx="3380850"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Full stack web development with C#</a:t>
          </a:r>
          <a:endParaRPr lang="en-US" sz="2400" kern="1200"/>
        </a:p>
      </dsp:txBody>
      <dsp:txXfrm>
        <a:off x="114755" y="2058822"/>
        <a:ext cx="3380850" cy="813559"/>
      </dsp:txXfrm>
    </dsp:sp>
    <dsp:sp modelId="{9247A9F3-3C44-4118-94A0-90A6015918F1}">
      <dsp:nvSpPr>
        <dsp:cNvPr id="0" name=""/>
        <dsp:cNvSpPr/>
      </dsp:nvSpPr>
      <dsp:spPr>
        <a:xfrm>
          <a:off x="12329" y="2889725"/>
          <a:ext cx="3585702" cy="112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baseline="0"/>
            <a:t>You don’t need to know AngularJS, React, Vue, etc.</a:t>
          </a:r>
          <a:endParaRPr lang="en-US" sz="1700" kern="1200"/>
        </a:p>
        <a:p>
          <a:pPr marL="0" lvl="0" indent="0" algn="ctr" defTabSz="755650">
            <a:lnSpc>
              <a:spcPct val="100000"/>
            </a:lnSpc>
            <a:spcBef>
              <a:spcPct val="0"/>
            </a:spcBef>
            <a:spcAft>
              <a:spcPct val="35000"/>
            </a:spcAft>
            <a:buNone/>
          </a:pPr>
          <a:r>
            <a:rPr lang="en-US" sz="1700" kern="1200" baseline="0"/>
            <a:t>Take advantage of stability and consistency of .NET</a:t>
          </a:r>
          <a:endParaRPr lang="en-US" sz="1700" kern="1200"/>
        </a:p>
      </dsp:txBody>
      <dsp:txXfrm>
        <a:off x="12329" y="2889725"/>
        <a:ext cx="3585702" cy="1124152"/>
      </dsp:txXfrm>
    </dsp:sp>
    <dsp:sp modelId="{AA30765A-80B4-4B96-ADE6-7DC14350B0DC}">
      <dsp:nvSpPr>
        <dsp:cNvPr id="0" name=""/>
        <dsp:cNvSpPr/>
      </dsp:nvSpPr>
      <dsp:spPr>
        <a:xfrm>
          <a:off x="5003587" y="688565"/>
          <a:ext cx="1444823" cy="153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9727" y="2144696"/>
          <a:ext cx="3152543"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Runs in all browsers</a:t>
          </a:r>
          <a:endParaRPr lang="en-US" sz="2400" kern="1200"/>
        </a:p>
      </dsp:txBody>
      <dsp:txXfrm>
        <a:off x="4149727" y="2144696"/>
        <a:ext cx="3152543" cy="813559"/>
      </dsp:txXfrm>
    </dsp:sp>
    <dsp:sp modelId="{3F1F6005-FCFE-4A2B-BE68-A1F6E1439CDC}">
      <dsp:nvSpPr>
        <dsp:cNvPr id="0" name=""/>
        <dsp:cNvSpPr/>
      </dsp:nvSpPr>
      <dsp:spPr>
        <a:xfrm>
          <a:off x="4149727" y="3021219"/>
          <a:ext cx="3152543" cy="112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Strongly </a:t>
          </a:r>
          <a:r>
            <a:rPr lang="en-US" sz="1700" kern="1200" baseline="0"/>
            <a:t>typed</a:t>
          </a:r>
          <a:r>
            <a:rPr lang="en-US" sz="1800" kern="1200" baseline="0"/>
            <a:t> on the client and server</a:t>
          </a:r>
          <a:endParaRPr lang="en-US" sz="1800" kern="1200"/>
        </a:p>
        <a:p>
          <a:pPr marL="0" lvl="0" indent="0" algn="ctr" defTabSz="800100">
            <a:lnSpc>
              <a:spcPct val="100000"/>
            </a:lnSpc>
            <a:spcBef>
              <a:spcPct val="0"/>
            </a:spcBef>
            <a:spcAft>
              <a:spcPct val="35000"/>
            </a:spcAft>
            <a:buNone/>
          </a:pPr>
          <a:r>
            <a:rPr lang="en-US" sz="1800" kern="1200" baseline="0"/>
            <a:t>Share C# code with the client and server</a:t>
          </a:r>
          <a:endParaRPr lang="en-US" sz="1800" kern="1200"/>
        </a:p>
      </dsp:txBody>
      <dsp:txXfrm>
        <a:off x="4149727" y="3021219"/>
        <a:ext cx="3152543" cy="1124152"/>
      </dsp:txXfrm>
    </dsp:sp>
    <dsp:sp modelId="{887A2411-E56E-4B51-8FD1-B1B16073166D}">
      <dsp:nvSpPr>
        <dsp:cNvPr id="0" name=""/>
        <dsp:cNvSpPr/>
      </dsp:nvSpPr>
      <dsp:spPr>
        <a:xfrm>
          <a:off x="8878542" y="842870"/>
          <a:ext cx="1103390" cy="1103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3965" y="2081633"/>
          <a:ext cx="3152543"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dirty="0"/>
            <a:t>Web assembly </a:t>
          </a:r>
          <a:br>
            <a:rPr lang="en-US" sz="2400" kern="1200" baseline="0" dirty="0"/>
          </a:br>
          <a:r>
            <a:rPr lang="en-US" sz="2000" kern="1200" baseline="0" dirty="0"/>
            <a:t>(optional and in preview)</a:t>
          </a:r>
          <a:endParaRPr lang="en-US" sz="2000" kern="1200" dirty="0"/>
        </a:p>
      </dsp:txBody>
      <dsp:txXfrm>
        <a:off x="7853965" y="2081633"/>
        <a:ext cx="3152543" cy="813559"/>
      </dsp:txXfrm>
    </dsp:sp>
    <dsp:sp modelId="{7F7F6124-89A7-483E-9F78-684E5A198A9B}">
      <dsp:nvSpPr>
        <dsp:cNvPr id="0" name=""/>
        <dsp:cNvSpPr/>
      </dsp:nvSpPr>
      <dsp:spPr>
        <a:xfrm>
          <a:off x="7853965" y="2958156"/>
          <a:ext cx="3152543" cy="1032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baseline="0"/>
            <a:t>Native</a:t>
          </a:r>
          <a:r>
            <a:rPr lang="en-US" sz="1800" kern="1200" baseline="0"/>
            <a:t> performance</a:t>
          </a:r>
          <a:endParaRPr lang="en-US" sz="1800" kern="1200"/>
        </a:p>
        <a:p>
          <a:pPr marL="0" lvl="0" indent="0" algn="ctr" defTabSz="800100">
            <a:lnSpc>
              <a:spcPct val="100000"/>
            </a:lnSpc>
            <a:spcBef>
              <a:spcPct val="0"/>
            </a:spcBef>
            <a:spcAft>
              <a:spcPct val="35000"/>
            </a:spcAft>
            <a:buNone/>
          </a:pPr>
          <a:r>
            <a:rPr lang="en-US" sz="1800" kern="1200" baseline="0"/>
            <a:t>Requires no plugin or code transpilation</a:t>
          </a:r>
          <a:endParaRPr lang="en-US" sz="1800" kern="1200"/>
        </a:p>
      </dsp:txBody>
      <dsp:txXfrm>
        <a:off x="7853965" y="2958156"/>
        <a:ext cx="3152543" cy="103291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160206-B702-41E4-A1FD-BC5D873FDABE}" type="datetimeFigureOut">
              <a:rPr lang="en-US" smtClean="0"/>
              <a:t>5/20/2019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5AC7CE-2342-439D-99E9-F1094D4D7F89}" type="slidenum">
              <a:rPr lang="en-US" smtClean="0"/>
              <a:t>‹#›</a:t>
            </a:fld>
            <a:endParaRPr lang="en-US"/>
          </a:p>
        </p:txBody>
      </p:sp>
    </p:spTree>
    <p:extLst>
      <p:ext uri="{BB962C8B-B14F-4D97-AF65-F5344CB8AC3E}">
        <p14:creationId xmlns:p14="http://schemas.microsoft.com/office/powerpoint/2010/main" val="20844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030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524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5/20/2019 6:05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9314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6A5AC7CE-2342-439D-99E9-F1094D4D7F89}" type="slidenum">
              <a:rPr lang="en-US" smtClean="0"/>
              <a:t>20</a:t>
            </a:fld>
            <a:endParaRPr lang="en-US"/>
          </a:p>
        </p:txBody>
      </p:sp>
    </p:spTree>
    <p:extLst>
      <p:ext uri="{BB962C8B-B14F-4D97-AF65-F5344CB8AC3E}">
        <p14:creationId xmlns:p14="http://schemas.microsoft.com/office/powerpoint/2010/main" val="1704295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5/20/2019 6:05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467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5/20/2019 6:05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9716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5/20/2019 6:05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102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5AC7CE-2342-439D-99E9-F1094D4D7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4057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5AC7CE-2342-439D-99E9-F1094D4D7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386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927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5AC7CE-2342-439D-99E9-F1094D4D7F89}" type="slidenum">
              <a:rPr lang="en-US" smtClean="0"/>
              <a:t>28</a:t>
            </a:fld>
            <a:endParaRPr lang="en-US"/>
          </a:p>
        </p:txBody>
      </p:sp>
    </p:spTree>
    <p:extLst>
      <p:ext uri="{BB962C8B-B14F-4D97-AF65-F5344CB8AC3E}">
        <p14:creationId xmlns:p14="http://schemas.microsoft.com/office/powerpoint/2010/main" val="3138488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161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5/20/2019 6:41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215211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the following:</a:t>
            </a:r>
          </a:p>
          <a:p>
            <a:endParaRPr lang="en-US" dirty="0"/>
          </a:p>
          <a:p>
            <a:pPr marL="171450" indent="-171450">
              <a:buFontTx/>
              <a:buChar char="-"/>
            </a:pPr>
            <a:r>
              <a:rPr lang="en-US" baseline="0" dirty="0" err="1"/>
              <a:t>Microsoft.NET.SDK</a:t>
            </a:r>
            <a:r>
              <a:rPr lang="en-US" baseline="0" dirty="0"/>
              <a:t> pulls in a set of default settings, such as including *.</a:t>
            </a:r>
            <a:r>
              <a:rPr lang="en-US" baseline="0" dirty="0" err="1"/>
              <a:t>cs</a:t>
            </a:r>
            <a:r>
              <a:rPr lang="en-US" baseline="0" dirty="0"/>
              <a:t> files in the project, and appropriate reference assemblies</a:t>
            </a:r>
          </a:p>
          <a:p>
            <a:pPr marL="171450" indent="-171450">
              <a:buFontTx/>
              <a:buChar char="-"/>
            </a:pPr>
            <a:r>
              <a:rPr lang="en-US" baseline="0" dirty="0"/>
              <a:t>Exe produces an EXE build. Libraries are the default</a:t>
            </a:r>
          </a:p>
          <a:p>
            <a:pPr marL="171450" indent="-171450">
              <a:buFontTx/>
              <a:buChar char="-"/>
            </a:pPr>
            <a:r>
              <a:rPr lang="en-US" baseline="0" dirty="0"/>
              <a:t>netcoreapp2.0 is the target framework, so defines the set of reference assemblies you get</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5/20/2019 6:41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991063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the following:</a:t>
            </a:r>
          </a:p>
          <a:p>
            <a:endParaRPr lang="en-US" dirty="0"/>
          </a:p>
          <a:p>
            <a:pPr marL="171450" indent="-171450">
              <a:buFontTx/>
              <a:buChar char="-"/>
            </a:pPr>
            <a:r>
              <a:rPr lang="en-US" baseline="0" dirty="0" err="1"/>
              <a:t>Microsoft.NET.SDK.Web</a:t>
            </a:r>
            <a:r>
              <a:rPr lang="en-US" baseline="0" dirty="0"/>
              <a:t> pulls in a set of default settings, including referencing </a:t>
            </a:r>
            <a:r>
              <a:rPr lang="en-US" baseline="0" dirty="0" err="1"/>
              <a:t>Microsoft.Net.SDK</a:t>
            </a:r>
            <a:r>
              <a:rPr lang="en-US" baseline="0" dirty="0"/>
              <a:t> under the hood</a:t>
            </a:r>
          </a:p>
          <a:p>
            <a:pPr marL="171450" indent="-171450">
              <a:buFontTx/>
              <a:buChar char="-"/>
            </a:pPr>
            <a:r>
              <a:rPr lang="en-US" baseline="0" dirty="0"/>
              <a:t>Demonstrates </a:t>
            </a:r>
            <a:r>
              <a:rPr lang="en-US" baseline="0" dirty="0" err="1"/>
              <a:t>PackageReference</a:t>
            </a:r>
            <a:r>
              <a:rPr lang="en-US" baseline="0" dirty="0"/>
              <a:t> syntax, the new way to reference </a:t>
            </a:r>
            <a:r>
              <a:rPr lang="en-US" baseline="0" dirty="0" err="1"/>
              <a:t>NuGet</a:t>
            </a:r>
            <a:r>
              <a:rPr lang="en-US" baseline="0" dirty="0"/>
              <a:t> packages. ASP.NET remains in NuGet.</a:t>
            </a:r>
          </a:p>
          <a:p>
            <a:pPr marL="171450" indent="-171450">
              <a:buFontTx/>
              <a:buChar char="-"/>
            </a:pPr>
            <a:r>
              <a:rPr lang="en-US" baseline="0" dirty="0"/>
              <a:t>Uses new </a:t>
            </a:r>
            <a:r>
              <a:rPr lang="en-US" baseline="0" dirty="0" err="1"/>
              <a:t>AspNetCore.All</a:t>
            </a:r>
            <a:r>
              <a:rPr lang="en-US" baseline="0" dirty="0"/>
              <a:t> </a:t>
            </a:r>
            <a:r>
              <a:rPr lang="en-US" baseline="0" dirty="0" err="1"/>
              <a:t>metapackage</a:t>
            </a:r>
            <a:endParaRPr lang="en-US" baseline="0"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5/20/2019 6:47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728680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5/20/2019 6:41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130439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5/20/2019 6:41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50182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We are applying several principles when it comes to designing the CLI:</a:t>
            </a:r>
          </a:p>
          <a:p>
            <a:pPr lvl="1"/>
            <a:endParaRPr lang="en-US" sz="2800" dirty="0"/>
          </a:p>
          <a:p>
            <a:pPr lvl="1"/>
            <a:r>
              <a:rPr lang="en-US" dirty="0" err="1"/>
              <a:t>NuGet</a:t>
            </a:r>
            <a:r>
              <a:rPr lang="en-US" dirty="0"/>
              <a:t> (and $PATH-based) extensibility </a:t>
            </a:r>
          </a:p>
          <a:p>
            <a:pPr lvl="1"/>
            <a:r>
              <a:rPr lang="en-US" dirty="0"/>
              <a:t>Every command is a verb (“compile”, “run”, “restore” etc.) </a:t>
            </a:r>
          </a:p>
          <a:p>
            <a:pPr lvl="1"/>
            <a:r>
              <a:rPr lang="en-US" dirty="0"/>
              <a:t>The driver knows enough to run the command(s) and no more</a:t>
            </a:r>
          </a:p>
          <a:p>
            <a:pPr lvl="1"/>
            <a:r>
              <a:rPr lang="en-US" dirty="0"/>
              <a:t>All core commands are consumable by humans </a:t>
            </a:r>
            <a:r>
              <a:rPr lang="en-US" b="1" dirty="0"/>
              <a:t>and</a:t>
            </a:r>
            <a:r>
              <a:rPr lang="en-US" dirty="0"/>
              <a:t> machines </a:t>
            </a:r>
          </a:p>
          <a:p>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5/20/2019 6:41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924227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5/20/2019 6:41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871785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5/20/2019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064758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5/20/2019 6:41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1159842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5/20/2019 6:41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127556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5/20/2019 6:05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9933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78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6A5AC7CE-2342-439D-99E9-F1094D4D7F89}" type="slidenum">
              <a:rPr lang="en-US" smtClean="0"/>
              <a:t>5</a:t>
            </a:fld>
            <a:endParaRPr lang="en-US"/>
          </a:p>
        </p:txBody>
      </p:sp>
    </p:spTree>
    <p:extLst>
      <p:ext uri="{BB962C8B-B14F-4D97-AF65-F5344CB8AC3E}">
        <p14:creationId xmlns:p14="http://schemas.microsoft.com/office/powerpoint/2010/main" val="2448069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9998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1176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6729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923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7018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25421891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25837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26018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55894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12604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55901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24241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086227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59209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5829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2493317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89530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2447678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24053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396856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584420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49100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3966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5973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28127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3594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483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5284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85351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22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66809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772145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09840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8509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5/20/2019</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382705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582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5/20/2019</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6427830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5/20/2019</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4194863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51044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969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797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70804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06072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356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2875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6643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3993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34480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48868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52484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09651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3873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062503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87542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30406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23382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87237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16528997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04495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941897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84954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6105148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31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9238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6164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071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45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902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5523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5460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09151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04808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8414491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52716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531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28734354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52787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80374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8550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8849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501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68604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178022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39113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7736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55502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969409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930430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879081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840170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628008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710986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76144544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492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805679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28658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273366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1706080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94762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237869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81284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76962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73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17697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3204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2533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image" Target="../media/image1.emf"/><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theme" Target="../theme/theme2.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image" Target="../media/image1.emf"/><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theme" Target="../theme/theme3.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536443591"/>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 id="2147483942"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34357846"/>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44289142"/>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931" r:id="rId21"/>
    <p:sldLayoutId id="2147483932" r:id="rId22"/>
    <p:sldLayoutId id="2147483933" r:id="rId23"/>
    <p:sldLayoutId id="2147483934" r:id="rId24"/>
    <p:sldLayoutId id="2147483935" r:id="rId25"/>
    <p:sldLayoutId id="2147483936" r:id="rId26"/>
    <p:sldLayoutId id="2147483937" r:id="rId27"/>
    <p:sldLayoutId id="2147483938" r:id="rId28"/>
    <p:sldLayoutId id="2147483939" r:id="rId29"/>
    <p:sldLayoutId id="2147483940" r:id="rId30"/>
    <p:sldLayoutId id="214748394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42.tmp"/><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26.png"/><Relationship Id="rId1" Type="http://schemas.openxmlformats.org/officeDocument/2006/relationships/slideLayout" Target="../slideLayouts/slideLayout2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UiPath/corewf"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52.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image" Target="../media/image23.png"/><Relationship Id="rId11" Type="http://schemas.openxmlformats.org/officeDocument/2006/relationships/image" Target="../media/image50.png"/><Relationship Id="rId5" Type="http://schemas.openxmlformats.org/officeDocument/2006/relationships/image" Target="../media/image22.png"/><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5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image" Target="../media/image28.png"/></Relationships>
</file>

<file path=ppt/slides/_rels/slide4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30.xml"/><Relationship Id="rId16" Type="http://schemas.openxmlformats.org/officeDocument/2006/relationships/image" Target="../media/image26.png"/><Relationship Id="rId1" Type="http://schemas.openxmlformats.org/officeDocument/2006/relationships/slideLayout" Target="../slideLayouts/slideLayout2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hyperlink" Target="https://nam06.safelinks.protection.outlook.com/?url=https%3A%2F%2Fgithub.com%2Fdotnet%2Fwinforms%2Fpulls%3Futf8%3D%25E2%259C%2593%26q%3Dis%253Apr%2Bis%253Aclosed%2Bauthor%253Ahughbe&amp;data=01%7C01%7Cbethma%40microsoft.com%7C7fe00f14398a4a928b3d08d6cf2b0d8b%7C72f988bf86f141af91ab2d7cd011db47%7C1&amp;sdata=c9nob1vGzl5777ZvGt6S9Q4RP1FacWLNHWX8wBCZQx8%3D&amp;reserved=0" TargetMode="External"/><Relationship Id="rId7" Type="http://schemas.openxmlformats.org/officeDocument/2006/relationships/chart" Target="../charts/chart3.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chart" Target="../charts/chart2.xml"/><Relationship Id="rId5" Type="http://schemas.openxmlformats.org/officeDocument/2006/relationships/hyperlink" Target="https://nam06.safelinks.protection.outlook.com/?url=https%3A%2F%2Fgithub.com%2Fdotnet%2Fwinforms%2Fpull%2F419&amp;data=01%7C01%7Cbethma%40microsoft.com%7C7fe00f14398a4a928b3d08d6cf2b0d8b%7C72f988bf86f141af91ab2d7cd011db47%7C1&amp;sdata=7hbmNX6XEEDKzGR6H8rHKDwNCxBK4Omg55UayVrYoLA%3D&amp;reserved=0" TargetMode="External"/><Relationship Id="rId4" Type="http://schemas.openxmlformats.org/officeDocument/2006/relationships/hyperlink" Target="https://nam06.safelinks.protection.outlook.com/?url=https%3A%2F%2Fgithub.com%2Fdotnet%2Fwinforms%2Fpull%2F288&amp;data=01%7C01%7Cbethma%40microsoft.com%7C7fe00f14398a4a928b3d08d6cf2b0d8b%7C72f988bf86f141af91ab2d7cd011db47%7C1&amp;sdata=4QqLnSC6o%2Fps9uZwSBTPNJurU5MEUXpmRjEV2ivb7hU%3D&amp;reserved=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sv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5.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92D8D9-217F-4299-9DC0-EAF4B84E6F0C}"/>
              </a:ext>
            </a:extLst>
          </p:cNvPr>
          <p:cNvSpPr>
            <a:spLocks noGrp="1"/>
          </p:cNvSpPr>
          <p:nvPr>
            <p:ph type="body" sz="quarter" idx="12"/>
          </p:nvPr>
        </p:nvSpPr>
        <p:spPr>
          <a:xfrm>
            <a:off x="582042" y="3962400"/>
            <a:ext cx="9466833" cy="338554"/>
          </a:xfrm>
        </p:spPr>
        <p:txBody>
          <a:bodyPr/>
          <a:lstStyle/>
          <a:p>
            <a:endParaRPr lang="en-US" dirty="0"/>
          </a:p>
        </p:txBody>
      </p:sp>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588263" y="2979539"/>
            <a:ext cx="6593587" cy="553998"/>
          </a:xfrm>
        </p:spPr>
        <p:txBody>
          <a:bodyPr/>
          <a:lstStyle/>
          <a:p>
            <a:r>
              <a:rPr lang="en-US" dirty="0"/>
              <a:t>.NET Overview and Tools</a:t>
            </a:r>
          </a:p>
        </p:txBody>
      </p:sp>
    </p:spTree>
    <p:extLst>
      <p:ext uri="{BB962C8B-B14F-4D97-AF65-F5344CB8AC3E}">
        <p14:creationId xmlns:p14="http://schemas.microsoft.com/office/powerpoint/2010/main" val="36299671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D51A85-11A1-45AD-9343-E05C574B831D}"/>
              </a:ext>
            </a:extLst>
          </p:cNvPr>
          <p:cNvSpPr>
            <a:spLocks noGrp="1"/>
          </p:cNvSpPr>
          <p:nvPr>
            <p:ph type="body" sz="quarter" idx="10"/>
          </p:nvPr>
        </p:nvSpPr>
        <p:spPr>
          <a:xfrm>
            <a:off x="269239" y="2032558"/>
            <a:ext cx="3906107" cy="3120854"/>
          </a:xfrm>
          <a:ln/>
        </p:spPr>
        <p:style>
          <a:lnRef idx="2">
            <a:schemeClr val="accent1"/>
          </a:lnRef>
          <a:fillRef idx="1">
            <a:schemeClr val="lt1"/>
          </a:fillRef>
          <a:effectRef idx="0">
            <a:schemeClr val="accent1"/>
          </a:effectRef>
          <a:fontRef idx="minor">
            <a:schemeClr val="dk1"/>
          </a:fontRef>
        </p:style>
        <p:txBody>
          <a:bodyPr lIns="91440" tIns="91440"/>
          <a:lstStyle/>
          <a:p>
            <a:pPr>
              <a:buFont typeface="Arial" panose="020B0604020202020204" pitchFamily="34" charset="0"/>
              <a:buChar char="•"/>
            </a:pPr>
            <a:r>
              <a:rPr lang="en-US" sz="2400" b="1">
                <a:highlight>
                  <a:srgbClr val="30E5D0"/>
                </a:highlight>
              </a:rPr>
              <a:t>Ranges</a:t>
            </a:r>
          </a:p>
          <a:p>
            <a:pPr>
              <a:buFont typeface="Arial" panose="020B0604020202020204" pitchFamily="34" charset="0"/>
              <a:buChar char="•"/>
            </a:pPr>
            <a:endParaRPr lang="en-US" sz="2400"/>
          </a:p>
          <a:p>
            <a:pPr>
              <a:buFont typeface="Arial" panose="020B0604020202020204" pitchFamily="34" charset="0"/>
              <a:buChar char="•"/>
            </a:pPr>
            <a:endParaRPr lang="en-US" sz="2400"/>
          </a:p>
          <a:p>
            <a:pPr>
              <a:buFont typeface="Arial" panose="020B0604020202020204" pitchFamily="34" charset="0"/>
              <a:buChar char="•"/>
            </a:pPr>
            <a:endParaRPr lang="en-US" sz="2400"/>
          </a:p>
          <a:p>
            <a:pPr>
              <a:buFont typeface="Arial" panose="020B0604020202020204" pitchFamily="34" charset="0"/>
              <a:buChar char="•"/>
            </a:pPr>
            <a:endParaRPr lang="en-US" sz="2400"/>
          </a:p>
          <a:p>
            <a:pPr>
              <a:buFont typeface="Arial" panose="020B0604020202020204" pitchFamily="34" charset="0"/>
              <a:buChar char="•"/>
            </a:pPr>
            <a:endParaRPr lang="en-US" sz="2400"/>
          </a:p>
          <a:p>
            <a:pPr>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919E6DB4-EEA0-4EBB-8A02-B3F1B4E124DC}"/>
              </a:ext>
            </a:extLst>
          </p:cNvPr>
          <p:cNvSpPr>
            <a:spLocks noGrp="1"/>
          </p:cNvSpPr>
          <p:nvPr>
            <p:ph type="title"/>
          </p:nvPr>
        </p:nvSpPr>
        <p:spPr/>
        <p:txBody>
          <a:bodyPr/>
          <a:lstStyle/>
          <a:p>
            <a:r>
              <a:rPr lang="en-US"/>
              <a:t>C# 8.0</a:t>
            </a:r>
          </a:p>
        </p:txBody>
      </p:sp>
      <p:sp>
        <p:nvSpPr>
          <p:cNvPr id="4" name="Text Placeholder 1">
            <a:extLst>
              <a:ext uri="{FF2B5EF4-FFF2-40B4-BE49-F238E27FC236}">
                <a16:creationId xmlns:a16="http://schemas.microsoft.com/office/drawing/2014/main" id="{2EC87208-939B-45DE-8B35-B0358C691016}"/>
              </a:ext>
            </a:extLst>
          </p:cNvPr>
          <p:cNvSpPr txBox="1">
            <a:spLocks/>
          </p:cNvSpPr>
          <p:nvPr/>
        </p:nvSpPr>
        <p:spPr>
          <a:xfrm>
            <a:off x="4175346" y="1214023"/>
            <a:ext cx="8044844" cy="510947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static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Task</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Main(</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IAsyncEnumerable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&lt;</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?&gt; customers</a:t>
            </a: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GetCustomersAsync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2..</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await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foreach</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customers)</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customer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switch</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=&gt;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ln)      =&gt;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Ms</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Mr</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ln) =&gt;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[0]}</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if</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Console</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.WriteLine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(name);</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80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865205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D51A85-11A1-45AD-9343-E05C574B831D}"/>
              </a:ext>
            </a:extLst>
          </p:cNvPr>
          <p:cNvSpPr>
            <a:spLocks noGrp="1"/>
          </p:cNvSpPr>
          <p:nvPr>
            <p:ph type="body" sz="quarter" idx="10"/>
          </p:nvPr>
        </p:nvSpPr>
        <p:spPr>
          <a:xfrm>
            <a:off x="269239" y="2032558"/>
            <a:ext cx="3906107" cy="3120854"/>
          </a:xfrm>
          <a:ln>
            <a:solidFill>
              <a:schemeClr val="accent1"/>
            </a:solidFill>
          </a:ln>
        </p:spPr>
        <p:txBody>
          <a:bodyPr lIns="91440" tIns="91440"/>
          <a:lstStyle/>
          <a:p>
            <a:pPr>
              <a:buFont typeface="Arial" panose="020B0604020202020204" pitchFamily="34" charset="0"/>
              <a:buChar char="•"/>
            </a:pPr>
            <a:r>
              <a:rPr lang="en-US" sz="2400"/>
              <a:t>Ranges</a:t>
            </a:r>
          </a:p>
          <a:p>
            <a:pPr>
              <a:buFont typeface="Arial" panose="020B0604020202020204" pitchFamily="34" charset="0"/>
              <a:buChar char="•"/>
            </a:pPr>
            <a:r>
              <a:rPr lang="en-US" sz="2400" b="1">
                <a:highlight>
                  <a:srgbClr val="30E5D0"/>
                </a:highlight>
              </a:rPr>
              <a:t>Nullable reference types</a:t>
            </a:r>
          </a:p>
          <a:p>
            <a:pPr>
              <a:buFont typeface="Arial" panose="020B0604020202020204" pitchFamily="34" charset="0"/>
              <a:buChar char="•"/>
            </a:pPr>
            <a:endParaRPr lang="en-US" sz="2400"/>
          </a:p>
          <a:p>
            <a:pPr>
              <a:buFont typeface="Arial" panose="020B0604020202020204" pitchFamily="34" charset="0"/>
              <a:buChar char="•"/>
            </a:pPr>
            <a:endParaRPr lang="en-US" sz="2400"/>
          </a:p>
          <a:p>
            <a:pPr>
              <a:buFont typeface="Arial" panose="020B0604020202020204" pitchFamily="34" charset="0"/>
              <a:buChar char="•"/>
            </a:pPr>
            <a:endParaRPr lang="en-US" sz="2400"/>
          </a:p>
          <a:p>
            <a:pPr>
              <a:buFont typeface="Arial" panose="020B0604020202020204" pitchFamily="34" charset="0"/>
              <a:buChar char="•"/>
            </a:pPr>
            <a:endParaRPr lang="en-US" sz="2400"/>
          </a:p>
          <a:p>
            <a:pPr>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919E6DB4-EEA0-4EBB-8A02-B3F1B4E124DC}"/>
              </a:ext>
            </a:extLst>
          </p:cNvPr>
          <p:cNvSpPr>
            <a:spLocks noGrp="1"/>
          </p:cNvSpPr>
          <p:nvPr>
            <p:ph type="title"/>
          </p:nvPr>
        </p:nvSpPr>
        <p:spPr/>
        <p:txBody>
          <a:bodyPr/>
          <a:lstStyle/>
          <a:p>
            <a:r>
              <a:rPr lang="en-US"/>
              <a:t>C# 8.0</a:t>
            </a:r>
          </a:p>
        </p:txBody>
      </p:sp>
      <p:sp>
        <p:nvSpPr>
          <p:cNvPr id="4" name="Text Placeholder 1">
            <a:extLst>
              <a:ext uri="{FF2B5EF4-FFF2-40B4-BE49-F238E27FC236}">
                <a16:creationId xmlns:a16="http://schemas.microsoft.com/office/drawing/2014/main" id="{2EC87208-939B-45DE-8B35-B0358C691016}"/>
              </a:ext>
            </a:extLst>
          </p:cNvPr>
          <p:cNvSpPr txBox="1">
            <a:spLocks/>
          </p:cNvSpPr>
          <p:nvPr/>
        </p:nvSpPr>
        <p:spPr>
          <a:xfrm>
            <a:off x="4175346" y="1214023"/>
            <a:ext cx="8044844" cy="510947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static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Task</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Main(</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IAsyncEnumerable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&lt;</a:t>
            </a:r>
            <a:r>
              <a:rPr kumimoji="0" lang="en-US" sz="2000" b="1" i="0" u="none" strike="noStrike" kern="1200" cap="none" spc="0" normalizeH="0" baseline="0" noProof="0">
                <a:ln>
                  <a:noFill/>
                </a:ln>
                <a:solidFill>
                  <a:srgbClr val="2B91AF"/>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&gt; customers</a:t>
            </a: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GetCustomersAsync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[2..]);</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await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foreach</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1" i="0" u="none" strike="noStrike" kern="1200" cap="none" spc="0" normalizeH="0" baseline="0" noProof="0">
                <a:ln>
                  <a:noFill/>
                </a:ln>
                <a:solidFill>
                  <a:srgbClr val="2B91AF"/>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customers)</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1" i="0" u="none" strike="noStrike" kern="1200" cap="none" spc="0" normalizeH="0" baseline="0" noProof="0">
                <a:ln>
                  <a:noFill/>
                </a:ln>
                <a:solidFill>
                  <a:srgbClr val="0000FF"/>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customer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switch</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=&gt;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ln)      =&gt;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Ms</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Mr</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ln) =&gt;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[0]}</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if</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Console</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.WriteLine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(name);</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80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898216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D51A85-11A1-45AD-9343-E05C574B831D}"/>
              </a:ext>
            </a:extLst>
          </p:cNvPr>
          <p:cNvSpPr>
            <a:spLocks noGrp="1"/>
          </p:cNvSpPr>
          <p:nvPr>
            <p:ph type="body" sz="quarter" idx="10"/>
          </p:nvPr>
        </p:nvSpPr>
        <p:spPr>
          <a:xfrm>
            <a:off x="269239" y="2032558"/>
            <a:ext cx="3906107" cy="3120854"/>
          </a:xfrm>
          <a:ln>
            <a:solidFill>
              <a:schemeClr val="accent1"/>
            </a:solidFill>
          </a:ln>
        </p:spPr>
        <p:txBody>
          <a:bodyPr lIns="91440" tIns="91440"/>
          <a:lstStyle/>
          <a:p>
            <a:pPr>
              <a:buFont typeface="Arial" panose="020B0604020202020204" pitchFamily="34" charset="0"/>
              <a:buChar char="•"/>
            </a:pPr>
            <a:r>
              <a:rPr lang="en-US" sz="2400"/>
              <a:t>Ranges</a:t>
            </a:r>
          </a:p>
          <a:p>
            <a:pPr>
              <a:buFont typeface="Arial" panose="020B0604020202020204" pitchFamily="34" charset="0"/>
              <a:buChar char="•"/>
            </a:pPr>
            <a:r>
              <a:rPr lang="en-US" sz="2400"/>
              <a:t>Nullable reference types</a:t>
            </a:r>
          </a:p>
          <a:p>
            <a:pPr>
              <a:buFont typeface="Arial" panose="020B0604020202020204" pitchFamily="34" charset="0"/>
              <a:buChar char="•"/>
            </a:pPr>
            <a:r>
              <a:rPr lang="en-US" sz="2400" b="1">
                <a:highlight>
                  <a:srgbClr val="30E5D0"/>
                </a:highlight>
              </a:rPr>
              <a:t>Async streams</a:t>
            </a:r>
          </a:p>
          <a:p>
            <a:pPr>
              <a:buFont typeface="Arial" panose="020B0604020202020204" pitchFamily="34" charset="0"/>
              <a:buChar char="•"/>
            </a:pPr>
            <a:endParaRPr lang="en-US" sz="2400"/>
          </a:p>
          <a:p>
            <a:pPr>
              <a:buFont typeface="Arial" panose="020B0604020202020204" pitchFamily="34" charset="0"/>
              <a:buChar char="•"/>
            </a:pPr>
            <a:endParaRPr lang="en-US" sz="2400"/>
          </a:p>
          <a:p>
            <a:pPr>
              <a:buFont typeface="Arial" panose="020B0604020202020204" pitchFamily="34" charset="0"/>
              <a:buChar char="•"/>
            </a:pPr>
            <a:endParaRPr lang="en-US" sz="2400"/>
          </a:p>
          <a:p>
            <a:pPr>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919E6DB4-EEA0-4EBB-8A02-B3F1B4E124DC}"/>
              </a:ext>
            </a:extLst>
          </p:cNvPr>
          <p:cNvSpPr>
            <a:spLocks noGrp="1"/>
          </p:cNvSpPr>
          <p:nvPr>
            <p:ph type="title"/>
          </p:nvPr>
        </p:nvSpPr>
        <p:spPr/>
        <p:txBody>
          <a:bodyPr/>
          <a:lstStyle/>
          <a:p>
            <a:r>
              <a:rPr lang="en-US"/>
              <a:t>C# 8.0</a:t>
            </a:r>
          </a:p>
        </p:txBody>
      </p:sp>
      <p:sp>
        <p:nvSpPr>
          <p:cNvPr id="4" name="Text Placeholder 1">
            <a:extLst>
              <a:ext uri="{FF2B5EF4-FFF2-40B4-BE49-F238E27FC236}">
                <a16:creationId xmlns:a16="http://schemas.microsoft.com/office/drawing/2014/main" id="{2EC87208-939B-45DE-8B35-B0358C691016}"/>
              </a:ext>
            </a:extLst>
          </p:cNvPr>
          <p:cNvSpPr txBox="1">
            <a:spLocks/>
          </p:cNvSpPr>
          <p:nvPr/>
        </p:nvSpPr>
        <p:spPr>
          <a:xfrm>
            <a:off x="4175346" y="1214023"/>
            <a:ext cx="8044844" cy="510947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static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Task</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Main(</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1" i="0" u="none" strike="noStrike" kern="1200" cap="none" spc="0" normalizeH="0" baseline="0" noProof="0" err="1">
                <a:ln>
                  <a:noFill/>
                </a:ln>
                <a:solidFill>
                  <a:srgbClr val="2B91AF"/>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IAsyncEnumerable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&lt;</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?&gt; customers</a:t>
            </a: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GetCustomersAsync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[2..]);</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1" i="0" u="none" strike="noStrike" kern="1200" cap="none" spc="0" normalizeH="0" baseline="0" noProof="0">
                <a:ln>
                  <a:noFill/>
                </a:ln>
                <a:solidFill>
                  <a:srgbClr val="0000FF"/>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await</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1" i="0" u="none" strike="noStrike" kern="1200" cap="none" spc="0" normalizeH="0" baseline="0" noProof="0">
                <a:ln>
                  <a:noFill/>
                </a:ln>
                <a:solidFill>
                  <a:srgbClr val="0000FF"/>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foreach</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customers)</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customer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switch</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=&gt;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ln)      =&gt;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Ms</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Mr</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ln) =&gt;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[0]}</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if</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Console</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.WriteLine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(name);</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80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621316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D51A85-11A1-45AD-9343-E05C574B831D}"/>
              </a:ext>
            </a:extLst>
          </p:cNvPr>
          <p:cNvSpPr>
            <a:spLocks noGrp="1"/>
          </p:cNvSpPr>
          <p:nvPr>
            <p:ph type="body" sz="quarter" idx="10"/>
          </p:nvPr>
        </p:nvSpPr>
        <p:spPr>
          <a:xfrm>
            <a:off x="269239" y="2032558"/>
            <a:ext cx="3906107" cy="3120854"/>
          </a:xfrm>
          <a:ln>
            <a:solidFill>
              <a:schemeClr val="accent1"/>
            </a:solidFill>
          </a:ln>
        </p:spPr>
        <p:txBody>
          <a:bodyPr lIns="91440" tIns="91440"/>
          <a:lstStyle/>
          <a:p>
            <a:pPr>
              <a:buFont typeface="Arial" panose="020B0604020202020204" pitchFamily="34" charset="0"/>
              <a:buChar char="•"/>
            </a:pPr>
            <a:r>
              <a:rPr lang="en-US" sz="2400"/>
              <a:t>Ranges</a:t>
            </a:r>
          </a:p>
          <a:p>
            <a:pPr>
              <a:buFont typeface="Arial" panose="020B0604020202020204" pitchFamily="34" charset="0"/>
              <a:buChar char="•"/>
            </a:pPr>
            <a:r>
              <a:rPr lang="en-US" sz="2400"/>
              <a:t>Nullable reference types</a:t>
            </a:r>
          </a:p>
          <a:p>
            <a:pPr>
              <a:buFont typeface="Arial" panose="020B0604020202020204" pitchFamily="34" charset="0"/>
              <a:buChar char="•"/>
            </a:pPr>
            <a:r>
              <a:rPr lang="en-US" sz="2400"/>
              <a:t>Async streams</a:t>
            </a:r>
          </a:p>
          <a:p>
            <a:pPr>
              <a:buFont typeface="Arial" panose="020B0604020202020204" pitchFamily="34" charset="0"/>
              <a:buChar char="•"/>
            </a:pPr>
            <a:r>
              <a:rPr lang="en-US" sz="2400" b="1">
                <a:highlight>
                  <a:srgbClr val="30E5D0"/>
                </a:highlight>
              </a:rPr>
              <a:t>Switch expressions</a:t>
            </a:r>
          </a:p>
          <a:p>
            <a:pPr>
              <a:buFont typeface="Arial" panose="020B0604020202020204" pitchFamily="34" charset="0"/>
              <a:buChar char="•"/>
            </a:pPr>
            <a:endParaRPr lang="en-US" sz="2400"/>
          </a:p>
          <a:p>
            <a:pPr>
              <a:buFont typeface="Arial" panose="020B0604020202020204" pitchFamily="34" charset="0"/>
              <a:buChar char="•"/>
            </a:pPr>
            <a:endParaRPr lang="en-US" sz="2400"/>
          </a:p>
          <a:p>
            <a:pPr>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919E6DB4-EEA0-4EBB-8A02-B3F1B4E124DC}"/>
              </a:ext>
            </a:extLst>
          </p:cNvPr>
          <p:cNvSpPr>
            <a:spLocks noGrp="1"/>
          </p:cNvSpPr>
          <p:nvPr>
            <p:ph type="title"/>
          </p:nvPr>
        </p:nvSpPr>
        <p:spPr/>
        <p:txBody>
          <a:bodyPr/>
          <a:lstStyle/>
          <a:p>
            <a:r>
              <a:rPr lang="en-US"/>
              <a:t>C# 8.0</a:t>
            </a:r>
          </a:p>
        </p:txBody>
      </p:sp>
      <p:sp>
        <p:nvSpPr>
          <p:cNvPr id="4" name="Text Placeholder 1">
            <a:extLst>
              <a:ext uri="{FF2B5EF4-FFF2-40B4-BE49-F238E27FC236}">
                <a16:creationId xmlns:a16="http://schemas.microsoft.com/office/drawing/2014/main" id="{2EC87208-939B-45DE-8B35-B0358C691016}"/>
              </a:ext>
            </a:extLst>
          </p:cNvPr>
          <p:cNvSpPr txBox="1">
            <a:spLocks/>
          </p:cNvSpPr>
          <p:nvPr/>
        </p:nvSpPr>
        <p:spPr>
          <a:xfrm>
            <a:off x="4175346" y="1214023"/>
            <a:ext cx="8044844" cy="510947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static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Task</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Main(</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IAsyncEnumerable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&lt;</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?&gt; customers</a:t>
            </a: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GetCustomersAsync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[2..]);</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await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foreach</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customers)</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customer </a:t>
            </a:r>
            <a:r>
              <a:rPr kumimoji="0" lang="en-US" sz="2000" b="1" i="0" u="none" strike="noStrike" kern="1200" cap="none" spc="0" normalizeH="0" baseline="0" noProof="0">
                <a:ln>
                  <a:noFill/>
                </a:ln>
                <a:solidFill>
                  <a:srgbClr val="0000FF"/>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switch</a:t>
            </a:r>
            <a:endParaRPr kumimoji="0" lang="en-US" sz="2000" b="1" i="0" u="none" strike="noStrike" kern="1200" cap="none" spc="0" normalizeH="0" baseline="0" noProof="0">
              <a:ln>
                <a:noFill/>
              </a:ln>
              <a:gradFill>
                <a:gsLst>
                  <a:gs pos="1250">
                    <a:srgbClr val="505050"/>
                  </a:gs>
                  <a:gs pos="100000">
                    <a:srgbClr val="505050"/>
                  </a:gs>
                </a:gsLst>
                <a:lin ang="5400000" scaled="0"/>
              </a:gradFill>
              <a:effectLst/>
              <a:highlight>
                <a:srgbClr val="30E5D0"/>
              </a:highligh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1" i="0" u="none" strike="noStrike" kern="1200" cap="none" spc="0" normalizeH="0" baseline="0" noProof="0">
              <a:ln>
                <a:noFill/>
              </a:ln>
              <a:gradFill>
                <a:gsLst>
                  <a:gs pos="1250">
                    <a:srgbClr val="505050"/>
                  </a:gs>
                  <a:gs pos="100000">
                    <a:srgbClr val="505050"/>
                  </a:gs>
                </a:gsLst>
                <a:lin ang="5400000" scaled="0"/>
              </a:gradFill>
              <a:effectLst/>
              <a:highlight>
                <a:srgbClr val="30E5D0"/>
              </a:highligh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=&gt;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ln)      </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=&gt;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Ms</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Mr</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ln) </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=&gt;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[0]}</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if</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Console</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.WriteLine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(name);</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80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274854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D51A85-11A1-45AD-9343-E05C574B831D}"/>
              </a:ext>
            </a:extLst>
          </p:cNvPr>
          <p:cNvSpPr>
            <a:spLocks noGrp="1"/>
          </p:cNvSpPr>
          <p:nvPr>
            <p:ph type="body" sz="quarter" idx="10"/>
          </p:nvPr>
        </p:nvSpPr>
        <p:spPr>
          <a:xfrm>
            <a:off x="269239" y="2032558"/>
            <a:ext cx="3906107" cy="3120854"/>
          </a:xfrm>
          <a:ln>
            <a:solidFill>
              <a:schemeClr val="accent1"/>
            </a:solidFill>
          </a:ln>
        </p:spPr>
        <p:txBody>
          <a:bodyPr lIns="91440" tIns="91440"/>
          <a:lstStyle/>
          <a:p>
            <a:pPr>
              <a:buFont typeface="Arial" panose="020B0604020202020204" pitchFamily="34" charset="0"/>
              <a:buChar char="•"/>
            </a:pPr>
            <a:r>
              <a:rPr lang="en-US" sz="2400"/>
              <a:t>Ranges</a:t>
            </a:r>
          </a:p>
          <a:p>
            <a:pPr>
              <a:buFont typeface="Arial" panose="020B0604020202020204" pitchFamily="34" charset="0"/>
              <a:buChar char="•"/>
            </a:pPr>
            <a:r>
              <a:rPr lang="en-US" sz="2400"/>
              <a:t>Nullable reference types</a:t>
            </a:r>
          </a:p>
          <a:p>
            <a:pPr>
              <a:buFont typeface="Arial" panose="020B0604020202020204" pitchFamily="34" charset="0"/>
              <a:buChar char="•"/>
            </a:pPr>
            <a:r>
              <a:rPr lang="en-US" sz="2400"/>
              <a:t>Async streams</a:t>
            </a:r>
          </a:p>
          <a:p>
            <a:pPr>
              <a:buFont typeface="Arial" panose="020B0604020202020204" pitchFamily="34" charset="0"/>
              <a:buChar char="•"/>
            </a:pPr>
            <a:r>
              <a:rPr lang="en-US" sz="2400"/>
              <a:t>Switch expressions</a:t>
            </a:r>
          </a:p>
          <a:p>
            <a:pPr>
              <a:buFont typeface="Arial" panose="020B0604020202020204" pitchFamily="34" charset="0"/>
              <a:buChar char="•"/>
            </a:pPr>
            <a:r>
              <a:rPr lang="en-US" sz="2400" b="1">
                <a:highlight>
                  <a:srgbClr val="30E5D0"/>
                </a:highlight>
              </a:rPr>
              <a:t>Recursive patterns</a:t>
            </a:r>
          </a:p>
          <a:p>
            <a:pPr>
              <a:buFont typeface="Arial" panose="020B0604020202020204" pitchFamily="34" charset="0"/>
              <a:buChar char="•"/>
            </a:pPr>
            <a:endParaRPr lang="en-US" sz="2400"/>
          </a:p>
          <a:p>
            <a:pPr>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919E6DB4-EEA0-4EBB-8A02-B3F1B4E124DC}"/>
              </a:ext>
            </a:extLst>
          </p:cNvPr>
          <p:cNvSpPr>
            <a:spLocks noGrp="1"/>
          </p:cNvSpPr>
          <p:nvPr>
            <p:ph type="title"/>
          </p:nvPr>
        </p:nvSpPr>
        <p:spPr/>
        <p:txBody>
          <a:bodyPr/>
          <a:lstStyle/>
          <a:p>
            <a:r>
              <a:rPr lang="en-US"/>
              <a:t>C# 8.0</a:t>
            </a:r>
          </a:p>
        </p:txBody>
      </p:sp>
      <p:sp>
        <p:nvSpPr>
          <p:cNvPr id="4" name="Text Placeholder 1">
            <a:extLst>
              <a:ext uri="{FF2B5EF4-FFF2-40B4-BE49-F238E27FC236}">
                <a16:creationId xmlns:a16="http://schemas.microsoft.com/office/drawing/2014/main" id="{2EC87208-939B-45DE-8B35-B0358C691016}"/>
              </a:ext>
            </a:extLst>
          </p:cNvPr>
          <p:cNvSpPr txBox="1">
            <a:spLocks/>
          </p:cNvSpPr>
          <p:nvPr/>
        </p:nvSpPr>
        <p:spPr>
          <a:xfrm>
            <a:off x="4175346" y="1214023"/>
            <a:ext cx="8044844" cy="510947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static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Task</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Main(</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IAsyncEnumerable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&lt;</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?&gt; customers</a:t>
            </a: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GetCustomersAsync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[2..]);</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await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foreach</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customers)</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customer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switch</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=&gt;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1" i="0" u="none" strike="noStrike" kern="1200" cap="none" spc="0" normalizeH="0" baseline="0" noProof="0">
                <a:ln>
                  <a:noFill/>
                </a:ln>
                <a:solidFill>
                  <a:srgbClr val="0000FF"/>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1" i="0" u="none" strike="noStrike" kern="1200" cap="none" spc="0" normalizeH="0" baseline="0" noProof="0">
                <a:ln>
                  <a:noFill/>
                </a:ln>
                <a:solidFill>
                  <a:srgbClr val="0000FF"/>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 ln</a:t>
            </a:r>
            <a:r>
              <a:rPr kumimoji="0" lang="en-US" sz="2000" b="0"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=&gt;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Ms</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Mr</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1" i="0" u="none" strike="noStrike" kern="1200" cap="none" spc="0" normalizeH="0" baseline="0" noProof="0">
                <a:ln>
                  <a:noFill/>
                </a:ln>
                <a:solidFill>
                  <a:srgbClr val="0000FF"/>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1" i="0" u="none" strike="noStrike" kern="1200" cap="none" spc="0" normalizeH="0" baseline="0" noProof="0" err="1">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1" i="0" u="none" strike="noStrike" kern="1200" cap="none" spc="0" normalizeH="0" baseline="0" noProof="0">
                <a:ln>
                  <a:noFill/>
                </a:ln>
                <a:solidFill>
                  <a:srgbClr val="0000FF"/>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 ln)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=&gt;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[0]}</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if</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Console</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.WriteLine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(name);</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80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324316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D51A85-11A1-45AD-9343-E05C574B831D}"/>
              </a:ext>
            </a:extLst>
          </p:cNvPr>
          <p:cNvSpPr>
            <a:spLocks noGrp="1"/>
          </p:cNvSpPr>
          <p:nvPr>
            <p:ph type="body" sz="quarter" idx="10"/>
          </p:nvPr>
        </p:nvSpPr>
        <p:spPr>
          <a:xfrm>
            <a:off x="269239" y="2032558"/>
            <a:ext cx="3906107" cy="3120854"/>
          </a:xfrm>
          <a:ln>
            <a:solidFill>
              <a:schemeClr val="accent1"/>
            </a:solidFill>
          </a:ln>
        </p:spPr>
        <p:txBody>
          <a:bodyPr lIns="91440" tIns="91440"/>
          <a:lstStyle/>
          <a:p>
            <a:pPr>
              <a:buFont typeface="Arial" panose="020B0604020202020204" pitchFamily="34" charset="0"/>
              <a:buChar char="•"/>
            </a:pPr>
            <a:r>
              <a:rPr lang="en-US" sz="2400"/>
              <a:t>Ranges</a:t>
            </a:r>
          </a:p>
          <a:p>
            <a:pPr>
              <a:buFont typeface="Arial" panose="020B0604020202020204" pitchFamily="34" charset="0"/>
              <a:buChar char="•"/>
            </a:pPr>
            <a:r>
              <a:rPr lang="en-US" sz="2400"/>
              <a:t>Nullable reference types</a:t>
            </a:r>
          </a:p>
          <a:p>
            <a:pPr>
              <a:buFont typeface="Arial" panose="020B0604020202020204" pitchFamily="34" charset="0"/>
              <a:buChar char="•"/>
            </a:pPr>
            <a:r>
              <a:rPr lang="en-US" sz="2400"/>
              <a:t>Async streams</a:t>
            </a:r>
          </a:p>
          <a:p>
            <a:pPr>
              <a:buFont typeface="Arial" panose="020B0604020202020204" pitchFamily="34" charset="0"/>
              <a:buChar char="•"/>
            </a:pPr>
            <a:r>
              <a:rPr lang="en-US" sz="2400"/>
              <a:t>Switch expressions</a:t>
            </a:r>
          </a:p>
          <a:p>
            <a:pPr>
              <a:buFont typeface="Arial" panose="020B0604020202020204" pitchFamily="34" charset="0"/>
              <a:buChar char="•"/>
            </a:pPr>
            <a:r>
              <a:rPr lang="en-US" sz="2400"/>
              <a:t>Recursive patterns</a:t>
            </a:r>
          </a:p>
          <a:p>
            <a:pPr>
              <a:buFont typeface="Arial" panose="020B0604020202020204" pitchFamily="34" charset="0"/>
              <a:buChar char="•"/>
            </a:pPr>
            <a:r>
              <a:rPr lang="en-US" sz="2400"/>
              <a:t>Default implementations</a:t>
            </a:r>
          </a:p>
          <a:p>
            <a:pPr>
              <a:buFont typeface="Arial" panose="020B0604020202020204" pitchFamily="34" charset="0"/>
              <a:buChar char="•"/>
            </a:pPr>
            <a:r>
              <a:rPr lang="en-US" sz="2400"/>
              <a:t>And more…</a:t>
            </a:r>
          </a:p>
        </p:txBody>
      </p:sp>
      <p:sp>
        <p:nvSpPr>
          <p:cNvPr id="3" name="Title 2">
            <a:extLst>
              <a:ext uri="{FF2B5EF4-FFF2-40B4-BE49-F238E27FC236}">
                <a16:creationId xmlns:a16="http://schemas.microsoft.com/office/drawing/2014/main" id="{919E6DB4-EEA0-4EBB-8A02-B3F1B4E124DC}"/>
              </a:ext>
            </a:extLst>
          </p:cNvPr>
          <p:cNvSpPr>
            <a:spLocks noGrp="1"/>
          </p:cNvSpPr>
          <p:nvPr>
            <p:ph type="title"/>
          </p:nvPr>
        </p:nvSpPr>
        <p:spPr/>
        <p:txBody>
          <a:bodyPr/>
          <a:lstStyle/>
          <a:p>
            <a:r>
              <a:rPr lang="en-US"/>
              <a:t>C# 8.0</a:t>
            </a:r>
          </a:p>
        </p:txBody>
      </p:sp>
      <p:sp>
        <p:nvSpPr>
          <p:cNvPr id="4" name="Text Placeholder 1">
            <a:extLst>
              <a:ext uri="{FF2B5EF4-FFF2-40B4-BE49-F238E27FC236}">
                <a16:creationId xmlns:a16="http://schemas.microsoft.com/office/drawing/2014/main" id="{2EC87208-939B-45DE-8B35-B0358C691016}"/>
              </a:ext>
            </a:extLst>
          </p:cNvPr>
          <p:cNvSpPr txBox="1">
            <a:spLocks/>
          </p:cNvSpPr>
          <p:nvPr/>
        </p:nvSpPr>
        <p:spPr>
          <a:xfrm>
            <a:off x="4175346" y="1214023"/>
            <a:ext cx="8044844" cy="510947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static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Task</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Main(</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IAsyncEnumerable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&lt;</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?&gt; customers</a:t>
            </a: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GetCustomersAsync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[2..]);</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await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foreach</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customers)</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customer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switch</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=&gt;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ln)      =&gt;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Ms</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Mr</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ln) =&gt;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[0]}</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if</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Console</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.WriteLine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(name);</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80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25965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a:t>ASP.NET Core 3.0</a:t>
            </a:r>
          </a:p>
        </p:txBody>
      </p:sp>
      <p:graphicFrame>
        <p:nvGraphicFramePr>
          <p:cNvPr id="7" name="Text Placeholder 1">
            <a:extLst>
              <a:ext uri="{FF2B5EF4-FFF2-40B4-BE49-F238E27FC236}">
                <a16:creationId xmlns:a16="http://schemas.microsoft.com/office/drawing/2014/main" id="{55AAD774-F3AB-4C06-BAD7-A436CF8EE7CD}"/>
              </a:ext>
            </a:extLst>
          </p:cNvPr>
          <p:cNvGraphicFramePr>
            <a:graphicFrameLocks noGrp="1"/>
          </p:cNvGraphicFramePr>
          <p:nvPr>
            <p:ph sz="quarter" idx="10"/>
            <p:extLst>
              <p:ext uri="{D42A27DB-BD31-4B8C-83A1-F6EECF244321}">
                <p14:modId xmlns:p14="http://schemas.microsoft.com/office/powerpoint/2010/main" val="363028886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66806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ASP.NET Core is FAST!</a:t>
            </a:r>
          </a:p>
        </p:txBody>
      </p:sp>
      <p:graphicFrame>
        <p:nvGraphicFramePr>
          <p:cNvPr id="7" name="Text Placeholder 1">
            <a:extLst>
              <a:ext uri="{FF2B5EF4-FFF2-40B4-BE49-F238E27FC236}">
                <a16:creationId xmlns:a16="http://schemas.microsoft.com/office/drawing/2014/main" id="{55AAD774-F3AB-4C06-BAD7-A436CF8EE7CD}"/>
              </a:ext>
            </a:extLst>
          </p:cNvPr>
          <p:cNvGraphicFramePr>
            <a:graphicFrameLocks noGrp="1"/>
          </p:cNvGraphicFramePr>
          <p:nvPr>
            <p:ph sz="quarter" idx="10"/>
            <p:extLst>
              <p:ext uri="{D42A27DB-BD31-4B8C-83A1-F6EECF244321}">
                <p14:modId xmlns:p14="http://schemas.microsoft.com/office/powerpoint/2010/main" val="181908465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C9A6F01F-271C-4941-A3CD-6C7B8FB0606B}"/>
              </a:ext>
            </a:extLst>
          </p:cNvPr>
          <p:cNvSpPr/>
          <p:nvPr/>
        </p:nvSpPr>
        <p:spPr>
          <a:xfrm>
            <a:off x="5507038" y="272534"/>
            <a:ext cx="6096000" cy="923330"/>
          </a:xfrm>
          <a:prstGeom prst="rect">
            <a:avLst/>
          </a:prstGeom>
        </p:spPr>
        <p:txBody>
          <a:bodyPr>
            <a:spAutoFit/>
          </a:bodyPr>
          <a:lstStyle/>
          <a:p>
            <a:pPr algn="ctr"/>
            <a:r>
              <a:rPr lang="en-US" dirty="0" err="1"/>
              <a:t>TechEmpower</a:t>
            </a:r>
            <a:r>
              <a:rPr lang="en-US" dirty="0"/>
              <a:t> Framework Benchmarks </a:t>
            </a:r>
            <a:br>
              <a:rPr lang="en-US" dirty="0"/>
            </a:br>
            <a:r>
              <a:rPr lang="en-US" dirty="0"/>
              <a:t>Round 17 </a:t>
            </a:r>
            <a:r>
              <a:rPr lang="mr-IN" dirty="0"/>
              <a:t>–</a:t>
            </a:r>
            <a:r>
              <a:rPr lang="en-US" dirty="0"/>
              <a:t> </a:t>
            </a:r>
            <a:r>
              <a:rPr lang="en-US" dirty="0" err="1"/>
              <a:t>PlainText</a:t>
            </a:r>
            <a:endParaRPr lang="en-US" dirty="0"/>
          </a:p>
          <a:p>
            <a:pPr algn="ctr"/>
            <a:r>
              <a:rPr lang="en-US" b="1" dirty="0"/>
              <a:t>https://techempower.com/benchmarks/</a:t>
            </a:r>
          </a:p>
        </p:txBody>
      </p:sp>
      <p:pic>
        <p:nvPicPr>
          <p:cNvPr id="5" name="Picture 4" descr="A screenshot of a cell phone&#10;&#10;Description automatically generated">
            <a:extLst>
              <a:ext uri="{FF2B5EF4-FFF2-40B4-BE49-F238E27FC236}">
                <a16:creationId xmlns:a16="http://schemas.microsoft.com/office/drawing/2014/main" id="{28E3A92E-FE32-46CB-90CB-52B453C78C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338" y="1619766"/>
            <a:ext cx="16986541" cy="4002956"/>
          </a:xfrm>
          <a:prstGeom prst="rect">
            <a:avLst/>
          </a:prstGeom>
        </p:spPr>
      </p:pic>
    </p:spTree>
    <p:extLst>
      <p:ext uri="{BB962C8B-B14F-4D97-AF65-F5344CB8AC3E}">
        <p14:creationId xmlns:p14="http://schemas.microsoft.com/office/powerpoint/2010/main" val="31654071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a:t>ASP.NET Core 3.0 </a:t>
            </a:r>
            <a:r>
              <a:rPr lang="en-US" err="1"/>
              <a:t>Blazor</a:t>
            </a:r>
            <a:endParaRPr lang="en-US"/>
          </a:p>
        </p:txBody>
      </p:sp>
      <p:graphicFrame>
        <p:nvGraphicFramePr>
          <p:cNvPr id="5" name="Text Placeholder 1">
            <a:extLst>
              <a:ext uri="{FF2B5EF4-FFF2-40B4-BE49-F238E27FC236}">
                <a16:creationId xmlns:a16="http://schemas.microsoft.com/office/drawing/2014/main" id="{5524B5FA-396D-4D86-B4E0-D2BBB9E1073C}"/>
              </a:ext>
            </a:extLst>
          </p:cNvPr>
          <p:cNvGraphicFramePr/>
          <p:nvPr>
            <p:extLst>
              <p:ext uri="{D42A27DB-BD31-4B8C-83A1-F6EECF244321}">
                <p14:modId xmlns:p14="http://schemas.microsoft.com/office/powerpoint/2010/main" val="403165229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79177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831F126-6B54-4762-8E67-1BE16302EDF2}"/>
              </a:ext>
            </a:extLst>
          </p:cNvPr>
          <p:cNvSpPr txBox="1">
            <a:spLocks/>
          </p:cNvSpPr>
          <p:nvPr/>
        </p:nvSpPr>
        <p:spPr>
          <a:xfrm>
            <a:off x="585958" y="2485519"/>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Framework 4.8</a:t>
            </a:r>
          </a:p>
        </p:txBody>
      </p:sp>
      <p:sp>
        <p:nvSpPr>
          <p:cNvPr id="5" name="Rectangle: Rounded Corners 4">
            <a:extLst>
              <a:ext uri="{FF2B5EF4-FFF2-40B4-BE49-F238E27FC236}">
                <a16:creationId xmlns:a16="http://schemas.microsoft.com/office/drawing/2014/main" id="{2A331577-B740-49C0-BFC6-D94BF8D86576}"/>
              </a:ext>
            </a:extLst>
          </p:cNvPr>
          <p:cNvSpPr/>
          <p:nvPr/>
        </p:nvSpPr>
        <p:spPr bwMode="auto">
          <a:xfrm>
            <a:off x="585958" y="1819872"/>
            <a:ext cx="1846092" cy="384048"/>
          </a:xfrm>
          <a:prstGeom prst="roundRect">
            <a:avLst>
              <a:gd name="adj" fmla="val 26320"/>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sp>
        <p:nvSpPr>
          <p:cNvPr id="2" name="TextBox 1">
            <a:extLst>
              <a:ext uri="{FF2B5EF4-FFF2-40B4-BE49-F238E27FC236}">
                <a16:creationId xmlns:a16="http://schemas.microsoft.com/office/drawing/2014/main" id="{E423A417-EA38-469C-87D7-899DF53B4C46}"/>
              </a:ext>
            </a:extLst>
          </p:cNvPr>
          <p:cNvSpPr txBox="1"/>
          <p:nvPr/>
        </p:nvSpPr>
        <p:spPr>
          <a:xfrm>
            <a:off x="363504" y="5820793"/>
            <a:ext cx="7789115" cy="1148007"/>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Segoe UI"/>
                <a:ea typeface="+mn-ea"/>
                <a:cs typeface="+mn-cs"/>
              </a:rPr>
              <a:t>dot.net/get-framework</a:t>
            </a: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3200" b="0" i="0" u="none" strike="noStrike" kern="1200" cap="none" spc="0" normalizeH="0" baseline="0" noProof="0" dirty="0">
              <a:ln>
                <a:noFill/>
              </a:ln>
              <a:solidFill>
                <a:srgbClr val="FFC000"/>
              </a:solidFill>
              <a:effectLst/>
              <a:uLnTx/>
              <a:uFillTx/>
              <a:latin typeface="Segoe UI"/>
              <a:ea typeface="+mn-ea"/>
              <a:cs typeface="+mn-cs"/>
            </a:endParaRPr>
          </a:p>
        </p:txBody>
      </p:sp>
      <p:sp>
        <p:nvSpPr>
          <p:cNvPr id="6" name="Title 3">
            <a:extLst>
              <a:ext uri="{FF2B5EF4-FFF2-40B4-BE49-F238E27FC236}">
                <a16:creationId xmlns:a16="http://schemas.microsoft.com/office/drawing/2014/main" id="{76A1B584-6D75-447B-BE71-AC4E999EE650}"/>
              </a:ext>
            </a:extLst>
          </p:cNvPr>
          <p:cNvSpPr txBox="1">
            <a:spLocks/>
          </p:cNvSpPr>
          <p:nvPr/>
        </p:nvSpPr>
        <p:spPr>
          <a:xfrm>
            <a:off x="585958" y="3339106"/>
            <a:ext cx="8326394" cy="20005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Released on April 18th, available on Windows Update later in summer</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Accessibility improvements in Windows</a:t>
            </a:r>
            <a:r>
              <a:rPr kumimoji="0" lang="en-US" sz="2000" b="0" i="0" u="none" strike="noStrike" kern="1200" cap="none" spc="0" normalizeH="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 </a:t>
            </a: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forms &amp; WPF</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Improved High DPI support for multi-monitor</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JIT: parity with .NET Core 2.1 release</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General security, performance, and reliability improvements</a:t>
            </a:r>
          </a:p>
        </p:txBody>
      </p:sp>
    </p:spTree>
    <p:extLst>
      <p:ext uri="{BB962C8B-B14F-4D97-AF65-F5344CB8AC3E}">
        <p14:creationId xmlns:p14="http://schemas.microsoft.com/office/powerpoint/2010/main" val="375127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5"/>
                                        </p:tgtEl>
                                        <p:attrNameLst>
                                          <p:attrName>ppt_x</p:attrName>
                                          <p:attrName>ppt_y</p:attrName>
                                        </p:attrNameLst>
                                      </p:cBhvr>
                                      <p:rCtr x="0" y="1921"/>
                                    </p:animMotion>
                                  </p:childTnLst>
                                </p:cTn>
                              </p:par>
                              <p:par>
                                <p:cTn id="10" presetID="10" presetClass="entr" presetSubtype="0" fill="hold" grpId="0" nodeType="withEffect">
                                  <p:stCondLst>
                                    <p:cond delay="1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100"/>
                                  </p:stCondLst>
                                  <p:childTnLst>
                                    <p:animMotion origin="layout" path="M -3.33333E-6 -2.59259E-6 L -3.33333E-6 0.03843 " pathEditMode="relative" rAng="0" ptsTypes="AA">
                                      <p:cBhvr>
                                        <p:cTn id="14" dur="500" spd="-100000" fill="hold"/>
                                        <p:tgtEl>
                                          <p:spTgt spid="17"/>
                                        </p:tgtEl>
                                        <p:attrNameLst>
                                          <p:attrName>ppt_x</p:attrName>
                                          <p:attrName>ppt_y</p:attrName>
                                        </p:attrNameLst>
                                      </p:cBhvr>
                                      <p:rCtr x="0" y="1921"/>
                                    </p:animMotion>
                                  </p:childTnLst>
                                </p:cTn>
                              </p:par>
                            </p:childTnLst>
                          </p:cTn>
                        </p:par>
                        <p:par>
                          <p:cTn id="15" fill="hold">
                            <p:stCondLst>
                              <p:cond delay="600"/>
                            </p:stCondLst>
                            <p:childTnLst>
                              <p:par>
                                <p:cTn id="16" presetID="1"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par>
                                <p:cTn id="18" presetID="10" presetClass="entr" presetSubtype="0" fill="hold" grpId="0" nodeType="withEffect">
                                  <p:stCondLst>
                                    <p:cond delay="2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42" presetClass="path" presetSubtype="0" decel="100000" fill="hold" grpId="1" nodeType="withEffect">
                                  <p:stCondLst>
                                    <p:cond delay="200"/>
                                  </p:stCondLst>
                                  <p:childTnLst>
                                    <p:animMotion origin="layout" path="M -3.33333E-6 2.59259E-6 L -3.33333E-6 0.03842 " pathEditMode="relative" rAng="0" ptsTypes="AA">
                                      <p:cBhvr>
                                        <p:cTn id="22"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5" grpId="0" animBg="1"/>
      <p:bldP spid="5" grpId="1" animBg="1"/>
      <p:bldP spid="2" grpId="0"/>
      <p:bldP spid="6" grpId="0"/>
      <p:bldP spid="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spTree>
    <p:extLst>
      <p:ext uri="{BB962C8B-B14F-4D97-AF65-F5344CB8AC3E}">
        <p14:creationId xmlns:p14="http://schemas.microsoft.com/office/powerpoint/2010/main" val="22625347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148F7-2192-47B0-81CF-54B184D84E9D}"/>
              </a:ext>
            </a:extLst>
          </p:cNvPr>
          <p:cNvSpPr>
            <a:spLocks noGrp="1"/>
          </p:cNvSpPr>
          <p:nvPr>
            <p:ph type="title"/>
          </p:nvPr>
        </p:nvSpPr>
        <p:spPr/>
        <p:txBody>
          <a:bodyPr/>
          <a:lstStyle/>
          <a:p>
            <a:r>
              <a:rPr lang="en-US" dirty="0"/>
              <a:t>The future of .NET Framework </a:t>
            </a:r>
          </a:p>
        </p:txBody>
      </p:sp>
      <p:sp>
        <p:nvSpPr>
          <p:cNvPr id="2" name="Text Placeholder 1">
            <a:extLst>
              <a:ext uri="{FF2B5EF4-FFF2-40B4-BE49-F238E27FC236}">
                <a16:creationId xmlns:a16="http://schemas.microsoft.com/office/drawing/2014/main" id="{DBB91F89-36D0-4244-8768-3596A79A6ED4}"/>
              </a:ext>
            </a:extLst>
          </p:cNvPr>
          <p:cNvSpPr>
            <a:spLocks noGrp="1"/>
          </p:cNvSpPr>
          <p:nvPr>
            <p:ph sz="quarter" idx="10"/>
          </p:nvPr>
        </p:nvSpPr>
        <p:spPr>
          <a:xfrm>
            <a:off x="584200" y="1435100"/>
            <a:ext cx="11018838" cy="5084469"/>
          </a:xfrm>
        </p:spPr>
        <p:txBody>
          <a:bodyPr vert="horz" wrap="square" lIns="146304" tIns="91440" rIns="146304" bIns="91440" rtlCol="0" anchor="t">
            <a:spAutoFit/>
          </a:bodyPr>
          <a:lstStyle/>
          <a:p>
            <a:pPr marL="335915" indent="-335915"/>
            <a:r>
              <a:rPr lang="en-US" sz="3200" dirty="0">
                <a:latin typeface="+mn-lt"/>
              </a:rPr>
              <a:t>.NET Framework 4.8 is the last major version of .NET Framework on Windows</a:t>
            </a:r>
          </a:p>
          <a:p>
            <a:pPr marL="335915" indent="-335915"/>
            <a:r>
              <a:rPr lang="en-US" sz="3200" dirty="0"/>
              <a:t>Support policy remains the same:</a:t>
            </a:r>
            <a:endParaRPr lang="en-US" sz="3200" dirty="0">
              <a:latin typeface="+mn-lt"/>
            </a:endParaRPr>
          </a:p>
          <a:p>
            <a:pPr marL="564515" lvl="1" indent="-335915"/>
            <a:r>
              <a:rPr lang="en-US" sz="2400" dirty="0">
                <a:latin typeface="+mn-lt"/>
              </a:rPr>
              <a:t>Will always be in Windows</a:t>
            </a:r>
          </a:p>
          <a:p>
            <a:pPr marL="564515" lvl="1" indent="-335915"/>
            <a:r>
              <a:rPr lang="en-US" sz="2400" dirty="0">
                <a:latin typeface="+mn-lt"/>
              </a:rPr>
              <a:t>Will be patched with Windows</a:t>
            </a:r>
          </a:p>
          <a:p>
            <a:pPr marL="564515" lvl="1" indent="-335915"/>
            <a:r>
              <a:rPr lang="en-US" sz="2400" dirty="0"/>
              <a:t>Will be supported with Windows</a:t>
            </a:r>
          </a:p>
          <a:p>
            <a:r>
              <a:rPr lang="en-US" sz="3200" dirty="0"/>
              <a:t>Keep existing applications on .NET Framework</a:t>
            </a:r>
          </a:p>
          <a:p>
            <a:r>
              <a:rPr lang="en-US" sz="3200" dirty="0">
                <a:latin typeface="+mn-lt"/>
              </a:rPr>
              <a:t>Recommend .NET Core for new applications</a:t>
            </a:r>
          </a:p>
          <a:p>
            <a:pPr marL="335915" indent="-335915"/>
            <a:endParaRPr lang="en-US" sz="2400" dirty="0"/>
          </a:p>
          <a:p>
            <a:pPr marL="572135" lvl="1" indent="-236220"/>
            <a:endParaRPr lang="en-US" sz="1800" dirty="0">
              <a:cs typeface="Segoe UI"/>
            </a:endParaRPr>
          </a:p>
        </p:txBody>
      </p:sp>
    </p:spTree>
    <p:extLst>
      <p:ext uri="{BB962C8B-B14F-4D97-AF65-F5344CB8AC3E}">
        <p14:creationId xmlns:p14="http://schemas.microsoft.com/office/powerpoint/2010/main" val="144200481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60CDB-F603-4290-A4FE-1EE16B0DEB84}"/>
              </a:ext>
            </a:extLst>
          </p:cNvPr>
          <p:cNvSpPr>
            <a:spLocks noGrp="1"/>
          </p:cNvSpPr>
          <p:nvPr>
            <p:ph type="title"/>
          </p:nvPr>
        </p:nvSpPr>
        <p:spPr/>
        <p:txBody>
          <a:bodyPr/>
          <a:lstStyle/>
          <a:p>
            <a:r>
              <a:rPr lang="en-US"/>
              <a:t>What comes next for .NET?</a:t>
            </a:r>
          </a:p>
        </p:txBody>
      </p:sp>
    </p:spTree>
    <p:extLst>
      <p:ext uri="{BB962C8B-B14F-4D97-AF65-F5344CB8AC3E}">
        <p14:creationId xmlns:p14="http://schemas.microsoft.com/office/powerpoint/2010/main" val="226529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pPr algn="ctr"/>
            <a:r>
              <a:rPr lang="en-US"/>
              <a:t>The .NET Roadmap</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21" name="Group 20">
            <a:extLst>
              <a:ext uri="{FF2B5EF4-FFF2-40B4-BE49-F238E27FC236}">
                <a16:creationId xmlns:a16="http://schemas.microsoft.com/office/drawing/2014/main" id="{5F155194-D4C7-4159-9DA5-FB0FFB83B40F}"/>
              </a:ext>
            </a:extLst>
          </p:cNvPr>
          <p:cNvGrpSpPr/>
          <p:nvPr/>
        </p:nvGrpSpPr>
        <p:grpSpPr>
          <a:xfrm>
            <a:off x="1828954" y="3784137"/>
            <a:ext cx="8718390" cy="2381156"/>
            <a:chOff x="2571118" y="3147983"/>
            <a:chExt cx="8718390" cy="2381156"/>
          </a:xfrm>
        </p:grpSpPr>
        <p:grpSp>
          <p:nvGrpSpPr>
            <p:cNvPr id="60" name="Group 59">
              <a:extLst>
                <a:ext uri="{FF2B5EF4-FFF2-40B4-BE49-F238E27FC236}">
                  <a16:creationId xmlns:a16="http://schemas.microsoft.com/office/drawing/2014/main" id="{3F0EB3FD-1921-458B-A107-5F33120FD1EF}"/>
                </a:ext>
              </a:extLst>
            </p:cNvPr>
            <p:cNvGrpSpPr/>
            <p:nvPr/>
          </p:nvGrpSpPr>
          <p:grpSpPr>
            <a:xfrm>
              <a:off x="2571118" y="3147983"/>
              <a:ext cx="2827243" cy="2379949"/>
              <a:chOff x="1719261" y="1582079"/>
              <a:chExt cx="2772058" cy="4044770"/>
            </a:xfrm>
          </p:grpSpPr>
          <p:sp>
            <p:nvSpPr>
              <p:cNvPr id="61" name="Rectangle 60">
                <a:extLst>
                  <a:ext uri="{FF2B5EF4-FFF2-40B4-BE49-F238E27FC236}">
                    <a16:creationId xmlns:a16="http://schemas.microsoft.com/office/drawing/2014/main" id="{CCBFCF6F-9C62-425F-AD3E-61A03B2E69E8}"/>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2" name="TextBox 61">
                <a:extLst>
                  <a:ext uri="{FF2B5EF4-FFF2-40B4-BE49-F238E27FC236}">
                    <a16:creationId xmlns:a16="http://schemas.microsoft.com/office/drawing/2014/main" id="{E21E6955-7892-4B7B-AD93-D6204C0B5DB5}"/>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63" name="Group 62">
              <a:extLst>
                <a:ext uri="{FF2B5EF4-FFF2-40B4-BE49-F238E27FC236}">
                  <a16:creationId xmlns:a16="http://schemas.microsoft.com/office/drawing/2014/main" id="{35FBA628-313B-4CB3-87F6-052CCBCF0A48}"/>
                </a:ext>
              </a:extLst>
            </p:cNvPr>
            <p:cNvGrpSpPr/>
            <p:nvPr/>
          </p:nvGrpSpPr>
          <p:grpSpPr>
            <a:xfrm>
              <a:off x="5524298" y="3147983"/>
              <a:ext cx="2817909" cy="2379949"/>
              <a:chOff x="4604404" y="1582078"/>
              <a:chExt cx="2772059" cy="4044770"/>
            </a:xfrm>
          </p:grpSpPr>
          <p:sp>
            <p:nvSpPr>
              <p:cNvPr id="64" name="Rectangle 63">
                <a:extLst>
                  <a:ext uri="{FF2B5EF4-FFF2-40B4-BE49-F238E27FC236}">
                    <a16:creationId xmlns:a16="http://schemas.microsoft.com/office/drawing/2014/main" id="{AD69D969-F2FA-4BA5-BBA2-57DF320A44B5}"/>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5" name="TextBox 64">
                <a:extLst>
                  <a:ext uri="{FF2B5EF4-FFF2-40B4-BE49-F238E27FC236}">
                    <a16:creationId xmlns:a16="http://schemas.microsoft.com/office/drawing/2014/main" id="{980953D7-0229-4CCD-B6C3-8071E99DA20B}"/>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66" name="Group 65">
              <a:extLst>
                <a:ext uri="{FF2B5EF4-FFF2-40B4-BE49-F238E27FC236}">
                  <a16:creationId xmlns:a16="http://schemas.microsoft.com/office/drawing/2014/main" id="{2022C27F-CEF3-4A8D-A34E-8C8A723AE35F}"/>
                </a:ext>
              </a:extLst>
            </p:cNvPr>
            <p:cNvGrpSpPr/>
            <p:nvPr/>
          </p:nvGrpSpPr>
          <p:grpSpPr>
            <a:xfrm>
              <a:off x="8467093" y="3149190"/>
              <a:ext cx="2822415" cy="2379949"/>
              <a:chOff x="7489548" y="1582078"/>
              <a:chExt cx="2770346" cy="4044770"/>
            </a:xfrm>
          </p:grpSpPr>
          <p:sp>
            <p:nvSpPr>
              <p:cNvPr id="67" name="Rectangle 66">
                <a:extLst>
                  <a:ext uri="{FF2B5EF4-FFF2-40B4-BE49-F238E27FC236}">
                    <a16:creationId xmlns:a16="http://schemas.microsoft.com/office/drawing/2014/main" id="{CD9E8FB3-DEC4-4602-8587-AE0F307BDED9}"/>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8" name="TextBox 67">
                <a:extLst>
                  <a:ext uri="{FF2B5EF4-FFF2-40B4-BE49-F238E27FC236}">
                    <a16:creationId xmlns:a16="http://schemas.microsoft.com/office/drawing/2014/main" id="{8E24461B-2297-446C-8BAF-88B4FA81CA4F}"/>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70" name="TextBox 69">
              <a:extLst>
                <a:ext uri="{FF2B5EF4-FFF2-40B4-BE49-F238E27FC236}">
                  <a16:creationId xmlns:a16="http://schemas.microsoft.com/office/drawing/2014/main" id="{54993A9A-15E5-4304-B765-A2B3CA03C9F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71" name="TextBox 70">
              <a:extLst>
                <a:ext uri="{FF2B5EF4-FFF2-40B4-BE49-F238E27FC236}">
                  <a16:creationId xmlns:a16="http://schemas.microsoft.com/office/drawing/2014/main" id="{10646AEC-2A8A-4A91-9934-746D59E45A6D}"/>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72" name="TextBox 71">
              <a:extLst>
                <a:ext uri="{FF2B5EF4-FFF2-40B4-BE49-F238E27FC236}">
                  <a16:creationId xmlns:a16="http://schemas.microsoft.com/office/drawing/2014/main" id="{3ECBB949-60B2-4749-A80A-DD11C867B140}"/>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73" name="TextBox 72">
              <a:extLst>
                <a:ext uri="{FF2B5EF4-FFF2-40B4-BE49-F238E27FC236}">
                  <a16:creationId xmlns:a16="http://schemas.microsoft.com/office/drawing/2014/main" id="{AE1C7C92-2990-4D2E-A707-A225349D5A4A}"/>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74" name="TextBox 73">
              <a:extLst>
                <a:ext uri="{FF2B5EF4-FFF2-40B4-BE49-F238E27FC236}">
                  <a16:creationId xmlns:a16="http://schemas.microsoft.com/office/drawing/2014/main" id="{B2260E9A-518D-4813-ABE6-D9D704391805}"/>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75" name="TextBox 74">
              <a:extLst>
                <a:ext uri="{FF2B5EF4-FFF2-40B4-BE49-F238E27FC236}">
                  <a16:creationId xmlns:a16="http://schemas.microsoft.com/office/drawing/2014/main" id="{66CD7490-5F01-46FE-A652-72B269B1CA3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Tree>
    <p:extLst>
      <p:ext uri="{BB962C8B-B14F-4D97-AF65-F5344CB8AC3E}">
        <p14:creationId xmlns:p14="http://schemas.microsoft.com/office/powerpoint/2010/main" val="3445919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2" presetClass="entr" presetSubtype="1"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up)">
                                      <p:cBhvr>
                                        <p:cTn id="10" dur="500"/>
                                        <p:tgtEl>
                                          <p:spTgt spid="42"/>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anim calcmode="lin" valueType="num">
                                      <p:cBhvr>
                                        <p:cTn id="14" dur="500" fill="hold"/>
                                        <p:tgtEl>
                                          <p:spTgt spid="39"/>
                                        </p:tgtEl>
                                        <p:attrNameLst>
                                          <p:attrName>ppt_x</p:attrName>
                                        </p:attrNameLst>
                                      </p:cBhvr>
                                      <p:tavLst>
                                        <p:tav tm="0">
                                          <p:val>
                                            <p:strVal val="#ppt_x"/>
                                          </p:val>
                                        </p:tav>
                                        <p:tav tm="100000">
                                          <p:val>
                                            <p:strVal val="#ppt_x"/>
                                          </p:val>
                                        </p:tav>
                                      </p:tavLst>
                                    </p:anim>
                                    <p:anim calcmode="lin" valueType="num">
                                      <p:cBhvr>
                                        <p:cTn id="15" dur="500" fill="hold"/>
                                        <p:tgtEl>
                                          <p:spTgt spid="3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pPr algn="ctr"/>
            <a:r>
              <a:rPr lang="en-US"/>
              <a:t>The .NET Roadmap</a:t>
            </a:r>
          </a:p>
        </p:txBody>
      </p:sp>
      <p:cxnSp>
        <p:nvCxnSpPr>
          <p:cNvPr id="47" name="Straight Connector 46">
            <a:extLst>
              <a:ext uri="{FF2B5EF4-FFF2-40B4-BE49-F238E27FC236}">
                <a16:creationId xmlns:a16="http://schemas.microsoft.com/office/drawing/2014/main" id="{837CB6B4-4B3C-477A-ADFF-F66A86C8FCCC}"/>
              </a:ext>
            </a:extLst>
          </p:cNvPr>
          <p:cNvCxnSpPr>
            <a:cxnSpLocks/>
          </p:cNvCxnSpPr>
          <p:nvPr/>
        </p:nvCxnSpPr>
        <p:spPr>
          <a:xfrm>
            <a:off x="6139544" y="2661188"/>
            <a:ext cx="1" cy="4241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266E9F0-5F4E-41FF-A6A9-2D89261C9176}"/>
              </a:ext>
            </a:extLst>
          </p:cNvPr>
          <p:cNvSpPr txBox="1"/>
          <p:nvPr/>
        </p:nvSpPr>
        <p:spPr>
          <a:xfrm>
            <a:off x="5363314" y="3025128"/>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2016</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51" name="Group 50">
            <a:extLst>
              <a:ext uri="{FF2B5EF4-FFF2-40B4-BE49-F238E27FC236}">
                <a16:creationId xmlns:a16="http://schemas.microsoft.com/office/drawing/2014/main" id="{F3A7D9B5-7BBA-4719-A341-BA41E795BC8C}"/>
              </a:ext>
            </a:extLst>
          </p:cNvPr>
          <p:cNvGrpSpPr/>
          <p:nvPr/>
        </p:nvGrpSpPr>
        <p:grpSpPr>
          <a:xfrm>
            <a:off x="5491152" y="1510396"/>
            <a:ext cx="1296783" cy="1111117"/>
            <a:chOff x="821844" y="1472100"/>
            <a:chExt cx="1296783" cy="1111117"/>
          </a:xfrm>
        </p:grpSpPr>
        <p:sp>
          <p:nvSpPr>
            <p:cNvPr id="53" name="Oval 52">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37" name="Group 36">
            <a:extLst>
              <a:ext uri="{FF2B5EF4-FFF2-40B4-BE49-F238E27FC236}">
                <a16:creationId xmlns:a16="http://schemas.microsoft.com/office/drawing/2014/main" id="{0898CC65-6941-41E7-A00E-80B75803CDD4}"/>
              </a:ext>
            </a:extLst>
          </p:cNvPr>
          <p:cNvGrpSpPr/>
          <p:nvPr/>
        </p:nvGrpSpPr>
        <p:grpSpPr>
          <a:xfrm>
            <a:off x="1828954" y="3784137"/>
            <a:ext cx="8718390" cy="2381156"/>
            <a:chOff x="2571118" y="3147983"/>
            <a:chExt cx="8718390" cy="2381156"/>
          </a:xfrm>
        </p:grpSpPr>
        <p:grpSp>
          <p:nvGrpSpPr>
            <p:cNvPr id="40" name="Group 39">
              <a:extLst>
                <a:ext uri="{FF2B5EF4-FFF2-40B4-BE49-F238E27FC236}">
                  <a16:creationId xmlns:a16="http://schemas.microsoft.com/office/drawing/2014/main" id="{768D8803-EDD6-430E-9F92-3231693976E1}"/>
                </a:ext>
              </a:extLst>
            </p:cNvPr>
            <p:cNvGrpSpPr/>
            <p:nvPr/>
          </p:nvGrpSpPr>
          <p:grpSpPr>
            <a:xfrm>
              <a:off x="2571118" y="3147983"/>
              <a:ext cx="2827243" cy="2379949"/>
              <a:chOff x="1719261" y="1582079"/>
              <a:chExt cx="2772058" cy="4044770"/>
            </a:xfrm>
          </p:grpSpPr>
          <p:sp>
            <p:nvSpPr>
              <p:cNvPr id="63" name="Rectangle 62">
                <a:extLst>
                  <a:ext uri="{FF2B5EF4-FFF2-40B4-BE49-F238E27FC236}">
                    <a16:creationId xmlns:a16="http://schemas.microsoft.com/office/drawing/2014/main" id="{677C0BB0-64B9-480C-B629-A540CA3ECFFD}"/>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4" name="TextBox 63">
                <a:extLst>
                  <a:ext uri="{FF2B5EF4-FFF2-40B4-BE49-F238E27FC236}">
                    <a16:creationId xmlns:a16="http://schemas.microsoft.com/office/drawing/2014/main" id="{1709CF56-EC6C-4934-85B3-F7BC4F56C941}"/>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41" name="Group 40">
              <a:extLst>
                <a:ext uri="{FF2B5EF4-FFF2-40B4-BE49-F238E27FC236}">
                  <a16:creationId xmlns:a16="http://schemas.microsoft.com/office/drawing/2014/main" id="{422FCBBB-C556-4EEB-92FB-780E8B1D3E3D}"/>
                </a:ext>
              </a:extLst>
            </p:cNvPr>
            <p:cNvGrpSpPr/>
            <p:nvPr/>
          </p:nvGrpSpPr>
          <p:grpSpPr>
            <a:xfrm>
              <a:off x="5524298" y="3147983"/>
              <a:ext cx="2817909" cy="2379949"/>
              <a:chOff x="4604404" y="1582078"/>
              <a:chExt cx="2772059" cy="4044770"/>
            </a:xfrm>
          </p:grpSpPr>
          <p:sp>
            <p:nvSpPr>
              <p:cNvPr id="61" name="Rectangle 60">
                <a:extLst>
                  <a:ext uri="{FF2B5EF4-FFF2-40B4-BE49-F238E27FC236}">
                    <a16:creationId xmlns:a16="http://schemas.microsoft.com/office/drawing/2014/main" id="{A5D5E872-5AF6-4BF2-BB7E-066702D07BDA}"/>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2" name="TextBox 61">
                <a:extLst>
                  <a:ext uri="{FF2B5EF4-FFF2-40B4-BE49-F238E27FC236}">
                    <a16:creationId xmlns:a16="http://schemas.microsoft.com/office/drawing/2014/main" id="{033622A8-3075-46CC-A84C-30A40C071475}"/>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43" name="Group 42">
              <a:extLst>
                <a:ext uri="{FF2B5EF4-FFF2-40B4-BE49-F238E27FC236}">
                  <a16:creationId xmlns:a16="http://schemas.microsoft.com/office/drawing/2014/main" id="{E0FE4022-CCC9-4016-ADA6-7EEB9BDFFAD8}"/>
                </a:ext>
              </a:extLst>
            </p:cNvPr>
            <p:cNvGrpSpPr/>
            <p:nvPr/>
          </p:nvGrpSpPr>
          <p:grpSpPr>
            <a:xfrm>
              <a:off x="8467093" y="3149190"/>
              <a:ext cx="2822415" cy="2379949"/>
              <a:chOff x="7489548" y="1582078"/>
              <a:chExt cx="2770346" cy="4044770"/>
            </a:xfrm>
          </p:grpSpPr>
          <p:sp>
            <p:nvSpPr>
              <p:cNvPr id="58" name="Rectangle 57">
                <a:extLst>
                  <a:ext uri="{FF2B5EF4-FFF2-40B4-BE49-F238E27FC236}">
                    <a16:creationId xmlns:a16="http://schemas.microsoft.com/office/drawing/2014/main" id="{A7E9A7BA-4C04-4767-9481-A11DEAE41448}"/>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0" name="TextBox 59">
                <a:extLst>
                  <a:ext uri="{FF2B5EF4-FFF2-40B4-BE49-F238E27FC236}">
                    <a16:creationId xmlns:a16="http://schemas.microsoft.com/office/drawing/2014/main" id="{296B130A-E60D-4AF2-BF16-6818F2658306}"/>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44" name="TextBox 43">
              <a:extLst>
                <a:ext uri="{FF2B5EF4-FFF2-40B4-BE49-F238E27FC236}">
                  <a16:creationId xmlns:a16="http://schemas.microsoft.com/office/drawing/2014/main" id="{3D7F2940-4D8C-4B76-A4B4-032A102B095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45" name="TextBox 44">
              <a:extLst>
                <a:ext uri="{FF2B5EF4-FFF2-40B4-BE49-F238E27FC236}">
                  <a16:creationId xmlns:a16="http://schemas.microsoft.com/office/drawing/2014/main" id="{182FAB78-BC3F-4FAA-A4A3-B4A2446B56F6}"/>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6" name="TextBox 45">
              <a:extLst>
                <a:ext uri="{FF2B5EF4-FFF2-40B4-BE49-F238E27FC236}">
                  <a16:creationId xmlns:a16="http://schemas.microsoft.com/office/drawing/2014/main" id="{DBE19623-541C-4C31-8C58-7A1D1002220D}"/>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8" name="TextBox 47">
              <a:extLst>
                <a:ext uri="{FF2B5EF4-FFF2-40B4-BE49-F238E27FC236}">
                  <a16:creationId xmlns:a16="http://schemas.microsoft.com/office/drawing/2014/main" id="{362D020C-A658-43B1-8210-4666FF0476D6}"/>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52" name="TextBox 51">
              <a:extLst>
                <a:ext uri="{FF2B5EF4-FFF2-40B4-BE49-F238E27FC236}">
                  <a16:creationId xmlns:a16="http://schemas.microsoft.com/office/drawing/2014/main" id="{D4E3AB89-185A-4C47-90BB-F5020D5A9019}"/>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54" name="TextBox 53">
              <a:extLst>
                <a:ext uri="{FF2B5EF4-FFF2-40B4-BE49-F238E27FC236}">
                  <a16:creationId xmlns:a16="http://schemas.microsoft.com/office/drawing/2014/main" id="{0BA6B719-332A-4EE8-9508-98B650CCF96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
        <p:nvSpPr>
          <p:cNvPr id="65" name="TextBox 64">
            <a:extLst>
              <a:ext uri="{FF2B5EF4-FFF2-40B4-BE49-F238E27FC236}">
                <a16:creationId xmlns:a16="http://schemas.microsoft.com/office/drawing/2014/main" id="{9F25AC97-98B1-42C0-980B-1918CF19C164}"/>
              </a:ext>
            </a:extLst>
          </p:cNvPr>
          <p:cNvSpPr txBox="1"/>
          <p:nvPr/>
        </p:nvSpPr>
        <p:spPr>
          <a:xfrm>
            <a:off x="1828954" y="5691187"/>
            <a:ext cx="8718390" cy="474106"/>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.NET STANDARD</a:t>
            </a:r>
          </a:p>
        </p:txBody>
      </p:sp>
    </p:spTree>
    <p:extLst>
      <p:ext uri="{BB962C8B-B14F-4D97-AF65-F5344CB8AC3E}">
        <p14:creationId xmlns:p14="http://schemas.microsoft.com/office/powerpoint/2010/main" val="152947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2" presetClass="entr" presetSubtype="1"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up)">
                                      <p:cBhvr>
                                        <p:cTn id="10" dur="500"/>
                                        <p:tgtEl>
                                          <p:spTgt spid="47"/>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anim calcmode="lin" valueType="num">
                                      <p:cBhvr>
                                        <p:cTn id="14" dur="500" fill="hold"/>
                                        <p:tgtEl>
                                          <p:spTgt spid="49"/>
                                        </p:tgtEl>
                                        <p:attrNameLst>
                                          <p:attrName>ppt_x</p:attrName>
                                        </p:attrNameLst>
                                      </p:cBhvr>
                                      <p:tavLst>
                                        <p:tav tm="0">
                                          <p:val>
                                            <p:strVal val="#ppt_x"/>
                                          </p:val>
                                        </p:tav>
                                        <p:tav tm="100000">
                                          <p:val>
                                            <p:strVal val="#ppt_x"/>
                                          </p:val>
                                        </p:tav>
                                      </p:tavLst>
                                    </p:anim>
                                    <p:anim calcmode="lin" valueType="num">
                                      <p:cBhvr>
                                        <p:cTn id="15" dur="500" fill="hold"/>
                                        <p:tgtEl>
                                          <p:spTgt spid="4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4336CA-F27E-4096-8C5F-59F5FF433EAB}"/>
              </a:ext>
            </a:extLst>
          </p:cNvPr>
          <p:cNvGrpSpPr/>
          <p:nvPr/>
        </p:nvGrpSpPr>
        <p:grpSpPr>
          <a:xfrm>
            <a:off x="7724929" y="3785344"/>
            <a:ext cx="2822415" cy="2379947"/>
            <a:chOff x="7724929" y="3785344"/>
            <a:chExt cx="2822415" cy="2379947"/>
          </a:xfrm>
        </p:grpSpPr>
        <p:grpSp>
          <p:nvGrpSpPr>
            <p:cNvPr id="25" name="Group 24">
              <a:extLst>
                <a:ext uri="{FF2B5EF4-FFF2-40B4-BE49-F238E27FC236}">
                  <a16:creationId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32" name="Rectangle 31">
                <a:extLst>
                  <a:ext uri="{FF2B5EF4-FFF2-40B4-BE49-F238E27FC236}">
                    <a16:creationId xmlns:a16="http://schemas.microsoft.com/office/drawing/2014/main" id="{076D24D6-15AD-4FFD-9D8F-B000C316DF0F}"/>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3" name="TextBox 32">
                <a:extLst>
                  <a:ext uri="{FF2B5EF4-FFF2-40B4-BE49-F238E27FC236}">
                    <a16:creationId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29" name="TextBox 28">
              <a:extLst>
                <a:ext uri="{FF2B5EF4-FFF2-40B4-BE49-F238E27FC236}">
                  <a16:creationId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1" name="TextBox 30">
              <a:extLst>
                <a:ext uri="{FF2B5EF4-FFF2-40B4-BE49-F238E27FC236}">
                  <a16:creationId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grpSp>
        <p:nvGrpSpPr>
          <p:cNvPr id="4" name="Group 3">
            <a:extLst>
              <a:ext uri="{FF2B5EF4-FFF2-40B4-BE49-F238E27FC236}">
                <a16:creationId xmlns:a16="http://schemas.microsoft.com/office/drawing/2014/main" id="{20D04021-C205-4FC8-A407-C57E977260F1}"/>
              </a:ext>
            </a:extLst>
          </p:cNvPr>
          <p:cNvGrpSpPr/>
          <p:nvPr/>
        </p:nvGrpSpPr>
        <p:grpSpPr>
          <a:xfrm>
            <a:off x="1828954" y="3784137"/>
            <a:ext cx="2827243" cy="2379949"/>
            <a:chOff x="1828954" y="3784137"/>
            <a:chExt cx="2827243" cy="2379949"/>
          </a:xfrm>
        </p:grpSpPr>
        <p:grpSp>
          <p:nvGrpSpPr>
            <p:cNvPr id="23" name="Group 22">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37" name="Rectangle 36">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26" name="TextBox 25">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27" name="TextBox 26">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5" name="Group 4">
            <a:extLst>
              <a:ext uri="{FF2B5EF4-FFF2-40B4-BE49-F238E27FC236}">
                <a16:creationId xmlns:a16="http://schemas.microsoft.com/office/drawing/2014/main" id="{08D4A35D-CCFB-4AC0-A964-1DE2E09F5BC9}"/>
              </a:ext>
            </a:extLst>
          </p:cNvPr>
          <p:cNvGrpSpPr/>
          <p:nvPr/>
        </p:nvGrpSpPr>
        <p:grpSpPr>
          <a:xfrm>
            <a:off x="4780274" y="3784137"/>
            <a:ext cx="2822415" cy="2379949"/>
            <a:chOff x="4773470" y="3784137"/>
            <a:chExt cx="2822415" cy="2379949"/>
          </a:xfrm>
        </p:grpSpPr>
        <p:sp>
          <p:nvSpPr>
            <p:cNvPr id="41" name="Rectangle 40">
              <a:extLst>
                <a:ext uri="{FF2B5EF4-FFF2-40B4-BE49-F238E27FC236}">
                  <a16:creationId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3" name="TextBox 42">
              <a:extLst>
                <a:ext uri="{FF2B5EF4-FFF2-40B4-BE49-F238E27FC236}">
                  <a16:creationId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a:t>
              </a:r>
            </a:p>
          </p:txBody>
        </p:sp>
        <p:sp>
          <p:nvSpPr>
            <p:cNvPr id="44" name="TextBox 43">
              <a:extLst>
                <a:ext uri="{FF2B5EF4-FFF2-40B4-BE49-F238E27FC236}">
                  <a16:creationId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b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(JIT &amp; native)</a:t>
              </a:r>
            </a:p>
          </p:txBody>
        </p:sp>
        <p:sp>
          <p:nvSpPr>
            <p:cNvPr id="45" name="TextBox 44">
              <a:extLst>
                <a:ext uri="{FF2B5EF4-FFF2-40B4-BE49-F238E27FC236}">
                  <a16:creationId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One base class library</a:t>
              </a:r>
            </a:p>
          </p:txBody>
        </p:sp>
      </p:grpSp>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2B94032-28DD-40BA-B534-476CA1B4C58F}"/>
              </a:ext>
            </a:extLst>
          </p:cNvPr>
          <p:cNvCxnSpPr>
            <a:cxnSpLocks/>
            <a:endCxn id="38" idx="0"/>
          </p:cNvCxnSpPr>
          <p:nvPr/>
        </p:nvCxnSpPr>
        <p:spPr>
          <a:xfrm>
            <a:off x="10881429" y="2672517"/>
            <a:ext cx="1" cy="4261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1B724A0-1C4C-4B14-BFB4-B1F8FF692CA6}"/>
              </a:ext>
            </a:extLst>
          </p:cNvPr>
          <p:cNvSpPr txBox="1"/>
          <p:nvPr/>
        </p:nvSpPr>
        <p:spPr>
          <a:xfrm>
            <a:off x="10105201" y="3098633"/>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Next</a:t>
            </a:r>
            <a:endParaRPr kumimoji="0" lang="en-US" sz="1600" b="1" i="1"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7" name="Straight Connector 46">
            <a:extLst>
              <a:ext uri="{FF2B5EF4-FFF2-40B4-BE49-F238E27FC236}">
                <a16:creationId xmlns:a16="http://schemas.microsoft.com/office/drawing/2014/main" id="{837CB6B4-4B3C-477A-ADFF-F66A86C8FCCC}"/>
              </a:ext>
            </a:extLst>
          </p:cNvPr>
          <p:cNvCxnSpPr>
            <a:cxnSpLocks/>
          </p:cNvCxnSpPr>
          <p:nvPr/>
        </p:nvCxnSpPr>
        <p:spPr>
          <a:xfrm>
            <a:off x="6142650" y="2672517"/>
            <a:ext cx="1" cy="4241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266E9F0-5F4E-41FF-A6A9-2D89261C9176}"/>
              </a:ext>
            </a:extLst>
          </p:cNvPr>
          <p:cNvSpPr txBox="1"/>
          <p:nvPr/>
        </p:nvSpPr>
        <p:spPr>
          <a:xfrm>
            <a:off x="5366420" y="3039125"/>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2016</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51" name="Group 50">
            <a:extLst>
              <a:ext uri="{FF2B5EF4-FFF2-40B4-BE49-F238E27FC236}">
                <a16:creationId xmlns:a16="http://schemas.microsoft.com/office/drawing/2014/main" id="{F3A7D9B5-7BBA-4719-A341-BA41E795BC8C}"/>
              </a:ext>
            </a:extLst>
          </p:cNvPr>
          <p:cNvGrpSpPr/>
          <p:nvPr/>
        </p:nvGrpSpPr>
        <p:grpSpPr>
          <a:xfrm>
            <a:off x="5494258" y="1521725"/>
            <a:ext cx="1296783" cy="1111117"/>
            <a:chOff x="821844" y="1472100"/>
            <a:chExt cx="1296783" cy="1111117"/>
          </a:xfrm>
        </p:grpSpPr>
        <p:sp>
          <p:nvSpPr>
            <p:cNvPr id="53" name="Oval 52">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56" name="Group 55">
            <a:extLst>
              <a:ext uri="{FF2B5EF4-FFF2-40B4-BE49-F238E27FC236}">
                <a16:creationId xmlns:a16="http://schemas.microsoft.com/office/drawing/2014/main" id="{607128A7-D623-46BB-9D3D-7B21A05DBBB8}"/>
              </a:ext>
            </a:extLst>
          </p:cNvPr>
          <p:cNvGrpSpPr/>
          <p:nvPr/>
        </p:nvGrpSpPr>
        <p:grpSpPr>
          <a:xfrm>
            <a:off x="10233037" y="1561400"/>
            <a:ext cx="1296783" cy="1111117"/>
            <a:chOff x="821844" y="1472100"/>
            <a:chExt cx="1296783" cy="1111117"/>
          </a:xfrm>
        </p:grpSpPr>
        <p:sp>
          <p:nvSpPr>
            <p:cNvPr id="57" name="Oval 56">
              <a:extLst>
                <a:ext uri="{FF2B5EF4-FFF2-40B4-BE49-F238E27FC236}">
                  <a16:creationId xmlns:a16="http://schemas.microsoft.com/office/drawing/2014/main" id="{695621F8-FC30-46DE-91CA-97D71759B1C2}"/>
                </a:ext>
              </a:extLst>
            </p:cNvPr>
            <p:cNvSpPr/>
            <p:nvPr/>
          </p:nvSpPr>
          <p:spPr>
            <a:xfrm>
              <a:off x="888210" y="1472100"/>
              <a:ext cx="1164053" cy="1111117"/>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7AEC5716-A952-4A24-B00A-712CE08EAACC}"/>
                </a:ext>
              </a:extLst>
            </p:cNvPr>
            <p:cNvSpPr txBox="1"/>
            <p:nvPr/>
          </p:nvSpPr>
          <p:spPr>
            <a:xfrm>
              <a:off x="821844" y="1796473"/>
              <a:ext cx="1296783" cy="5447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a:t>
              </a:r>
            </a:p>
          </p:txBody>
        </p:sp>
      </p:grpSp>
      <p:grpSp>
        <p:nvGrpSpPr>
          <p:cNvPr id="3" name="Group 2">
            <a:extLst>
              <a:ext uri="{FF2B5EF4-FFF2-40B4-BE49-F238E27FC236}">
                <a16:creationId xmlns:a16="http://schemas.microsoft.com/office/drawing/2014/main" id="{06240AFE-6100-4F20-A64A-9A8835B07E62}"/>
              </a:ext>
            </a:extLst>
          </p:cNvPr>
          <p:cNvGrpSpPr/>
          <p:nvPr/>
        </p:nvGrpSpPr>
        <p:grpSpPr>
          <a:xfrm>
            <a:off x="4792367" y="3773292"/>
            <a:ext cx="2817909" cy="2379949"/>
            <a:chOff x="4782134" y="3784137"/>
            <a:chExt cx="2817909" cy="2379949"/>
          </a:xfrm>
        </p:grpSpPr>
        <p:grpSp>
          <p:nvGrpSpPr>
            <p:cNvPr id="24" name="Group 23">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34" name="Rectangle 33">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sp>
          <p:nvSpPr>
            <p:cNvPr id="28" name="TextBox 27">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0" name="TextBox 2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52" name="TextBox 51">
            <a:extLst>
              <a:ext uri="{FF2B5EF4-FFF2-40B4-BE49-F238E27FC236}">
                <a16:creationId xmlns:a16="http://schemas.microsoft.com/office/drawing/2014/main" id="{C289ADBF-71E7-4AFE-9ED9-A03757558A70}"/>
              </a:ext>
            </a:extLst>
          </p:cNvPr>
          <p:cNvSpPr txBox="1"/>
          <p:nvPr/>
        </p:nvSpPr>
        <p:spPr>
          <a:xfrm>
            <a:off x="1828954" y="5687209"/>
            <a:ext cx="8718390"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0" name="TextBox 59">
            <a:extLst>
              <a:ext uri="{FF2B5EF4-FFF2-40B4-BE49-F238E27FC236}">
                <a16:creationId xmlns:a16="http://schemas.microsoft.com/office/drawing/2014/main" id="{6F1E0997-A3EE-4991-B45D-27CE7BFB84C8}"/>
              </a:ext>
            </a:extLst>
          </p:cNvPr>
          <p:cNvSpPr txBox="1"/>
          <p:nvPr/>
        </p:nvSpPr>
        <p:spPr>
          <a:xfrm>
            <a:off x="4778438" y="5685089"/>
            <a:ext cx="2810321"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48" name="Title 6">
            <a:extLst>
              <a:ext uri="{FF2B5EF4-FFF2-40B4-BE49-F238E27FC236}">
                <a16:creationId xmlns:a16="http://schemas.microsoft.com/office/drawing/2014/main" id="{D4495F0E-1021-4B4A-AD2B-78C268C3D3F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The .NET Roadmap</a:t>
            </a:r>
          </a:p>
        </p:txBody>
      </p:sp>
      <p:sp>
        <p:nvSpPr>
          <p:cNvPr id="54" name="Title 2">
            <a:extLst>
              <a:ext uri="{FF2B5EF4-FFF2-40B4-BE49-F238E27FC236}">
                <a16:creationId xmlns:a16="http://schemas.microsoft.com/office/drawing/2014/main" id="{CDAD8543-D3CB-44D0-BDDE-22D651AF2F84}"/>
              </a:ext>
            </a:extLst>
          </p:cNvPr>
          <p:cNvSpPr>
            <a:spLocks noGrp="1"/>
          </p:cNvSpPr>
          <p:nvPr>
            <p:ph type="title"/>
          </p:nvPr>
        </p:nvSpPr>
        <p:spPr>
          <a:xfrm>
            <a:off x="588263" y="420624"/>
            <a:ext cx="11018520" cy="615553"/>
          </a:xfrm>
        </p:spPr>
        <p:txBody>
          <a:bodyPr/>
          <a:lstStyle/>
          <a:p>
            <a:pPr algn="ctr"/>
            <a:r>
              <a:rPr lang="en-US" sz="4000" b="1">
                <a:latin typeface="+mn-lt"/>
                <a:cs typeface="Segoe UI"/>
              </a:rPr>
              <a:t>Introducing .NET 5</a:t>
            </a:r>
          </a:p>
        </p:txBody>
      </p:sp>
    </p:spTree>
    <p:extLst>
      <p:ext uri="{BB962C8B-B14F-4D97-AF65-F5344CB8AC3E}">
        <p14:creationId xmlns:p14="http://schemas.microsoft.com/office/powerpoint/2010/main" val="380339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22" presetClass="entr" presetSubtype="1"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anim calcmode="lin" valueType="num">
                                      <p:cBhvr>
                                        <p:cTn id="14" dur="500" fill="hold"/>
                                        <p:tgtEl>
                                          <p:spTgt spid="38"/>
                                        </p:tgtEl>
                                        <p:attrNameLst>
                                          <p:attrName>ppt_x</p:attrName>
                                        </p:attrNameLst>
                                      </p:cBhvr>
                                      <p:tavLst>
                                        <p:tav tm="0">
                                          <p:val>
                                            <p:strVal val="#ppt_x"/>
                                          </p:val>
                                        </p:tav>
                                        <p:tav tm="100000">
                                          <p:val>
                                            <p:strVal val="#ppt_x"/>
                                          </p:val>
                                        </p:tav>
                                      </p:tavLst>
                                    </p:anim>
                                    <p:anim calcmode="lin" valueType="num">
                                      <p:cBhvr>
                                        <p:cTn id="15" dur="5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xit" presetSubtype="0" fill="hold" grpId="0" nodeType="afterEffect">
                                  <p:stCondLst>
                                    <p:cond delay="0"/>
                                  </p:stCondLst>
                                  <p:childTnLst>
                                    <p:animEffect transition="out" filter="fade">
                                      <p:cBhvr>
                                        <p:cTn id="18" dur="500"/>
                                        <p:tgtEl>
                                          <p:spTgt spid="52"/>
                                        </p:tgtEl>
                                      </p:cBhvr>
                                    </p:animEffect>
                                    <p:set>
                                      <p:cBhvr>
                                        <p:cTn id="19" dur="1" fill="hold">
                                          <p:stCondLst>
                                            <p:cond delay="499"/>
                                          </p:stCondLst>
                                        </p:cTn>
                                        <p:tgtEl>
                                          <p:spTgt spid="52"/>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4.58333E-6 -1.48148E-6 L 0.24218 -0.00023 " pathEditMode="relative" rAng="0" ptsTypes="AA">
                                      <p:cBhvr>
                                        <p:cTn id="21" dur="2000" fill="hold"/>
                                        <p:tgtEl>
                                          <p:spTgt spid="4"/>
                                        </p:tgtEl>
                                        <p:attrNameLst>
                                          <p:attrName>ppt_x</p:attrName>
                                          <p:attrName>ppt_y</p:attrName>
                                        </p:attrNameLst>
                                      </p:cBhvr>
                                      <p:rCtr x="12109" y="-23"/>
                                    </p:animMotion>
                                  </p:childTnLst>
                                </p:cTn>
                              </p:par>
                              <p:par>
                                <p:cTn id="22" presetID="42" presetClass="path" presetSubtype="0" accel="50000" decel="50000" fill="hold" nodeType="withEffect">
                                  <p:stCondLst>
                                    <p:cond delay="0"/>
                                  </p:stCondLst>
                                  <p:childTnLst>
                                    <p:animMotion origin="layout" path="M 1.04167E-6 -2.96296E-6 L -0.24128 -2.96296E-6 " pathEditMode="relative" rAng="0" ptsTypes="AA">
                                      <p:cBhvr>
                                        <p:cTn id="23" dur="2000" fill="hold"/>
                                        <p:tgtEl>
                                          <p:spTgt spid="2"/>
                                        </p:tgtEl>
                                        <p:attrNameLst>
                                          <p:attrName>ppt_x</p:attrName>
                                          <p:attrName>ppt_y</p:attrName>
                                        </p:attrNameLst>
                                      </p:cBhvr>
                                      <p:rCtr x="-12070" y="0"/>
                                    </p:animMotion>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 presetClass="exit"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
                                        </p:tgtEl>
                                      </p:cBhvr>
                                    </p:animEffect>
                                    <p:set>
                                      <p:cBhvr>
                                        <p:cTn id="4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2" grpId="0" animBg="1"/>
      <p:bldP spid="48" grpId="0"/>
      <p:bldP spid="5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26033AD-9BE9-4EA9-8C5F-35266859A5D6}"/>
              </a:ext>
            </a:extLst>
          </p:cNvPr>
          <p:cNvSpPr>
            <a:spLocks noGrp="1"/>
          </p:cNvSpPr>
          <p:nvPr>
            <p:ph type="body" sz="quarter" idx="10"/>
          </p:nvPr>
        </p:nvSpPr>
        <p:spPr>
          <a:xfrm>
            <a:off x="269239" y="1189177"/>
            <a:ext cx="11653523" cy="4124206"/>
          </a:xfrm>
        </p:spPr>
        <p:txBody>
          <a:bodyPr vert="horz" wrap="square" lIns="146304" tIns="91440" rIns="146304" bIns="91440" rtlCol="0" anchor="t">
            <a:spAutoFit/>
          </a:bodyPr>
          <a:lstStyle/>
          <a:p>
            <a:pPr marL="335915" indent="-335915"/>
            <a:r>
              <a:rPr lang="en-US" sz="3200" dirty="0">
                <a:latin typeface="+mn-lt"/>
              </a:rPr>
              <a:t>Supports all .NET application types</a:t>
            </a:r>
          </a:p>
          <a:p>
            <a:pPr marL="335915" indent="-335915"/>
            <a:r>
              <a:rPr lang="en-US" sz="3200" dirty="0">
                <a:latin typeface="+mn-lt"/>
              </a:rPr>
              <a:t>Evolution of .NET Core, adding the best of Mono into one unified platform</a:t>
            </a:r>
            <a:endParaRPr lang="en-US" sz="3200" dirty="0">
              <a:latin typeface="+mn-lt"/>
              <a:cs typeface="Segoe UI Light"/>
            </a:endParaRPr>
          </a:p>
          <a:p>
            <a:pPr marL="564515" lvl="1" indent="-335915"/>
            <a:r>
              <a:rPr lang="en-US" sz="2400" dirty="0">
                <a:latin typeface="+mn-lt"/>
              </a:rPr>
              <a:t>One BCL implementation, still adheres to .NET Standard</a:t>
            </a:r>
            <a:endParaRPr lang="en-US" sz="2400" dirty="0">
              <a:latin typeface="+mn-lt"/>
              <a:cs typeface="Segoe UI Light"/>
            </a:endParaRPr>
          </a:p>
          <a:p>
            <a:pPr marL="564515" lvl="1" indent="-335915"/>
            <a:r>
              <a:rPr lang="en-US" sz="2400" dirty="0">
                <a:latin typeface="+mn-lt"/>
                <a:cs typeface="Segoe UI Light"/>
              </a:rPr>
              <a:t>One toolchain (SDK style projects)</a:t>
            </a:r>
          </a:p>
          <a:p>
            <a:pPr marL="564515" lvl="1" indent="-335915"/>
            <a:r>
              <a:rPr lang="en-US" sz="2400" dirty="0">
                <a:latin typeface="+mn-lt"/>
                <a:cs typeface="Segoe UI Light"/>
              </a:rPr>
              <a:t>Both Just-in-Time (JIT) and native models supported</a:t>
            </a:r>
          </a:p>
          <a:p>
            <a:pPr marL="564515" lvl="1" indent="-335915"/>
            <a:r>
              <a:rPr lang="en-US" sz="2400" dirty="0">
                <a:cs typeface="Segoe UI Light"/>
              </a:rPr>
              <a:t>Interop with Java and Swift</a:t>
            </a:r>
            <a:endParaRPr lang="en-US" sz="2400" dirty="0">
              <a:latin typeface="+mn-lt"/>
              <a:cs typeface="Segoe UI Light"/>
            </a:endParaRPr>
          </a:p>
          <a:p>
            <a:pPr marL="335915" indent="-335915"/>
            <a:endParaRPr lang="en-US" sz="3200" dirty="0">
              <a:latin typeface="+mn-lt"/>
              <a:cs typeface="Segoe UI Light"/>
            </a:endParaRPr>
          </a:p>
        </p:txBody>
      </p:sp>
      <p:sp>
        <p:nvSpPr>
          <p:cNvPr id="3" name="Title 2">
            <a:extLst>
              <a:ext uri="{FF2B5EF4-FFF2-40B4-BE49-F238E27FC236}">
                <a16:creationId xmlns:a16="http://schemas.microsoft.com/office/drawing/2014/main" id="{44786F08-2C15-44ED-AE55-AC7B977D7058}"/>
              </a:ext>
            </a:extLst>
          </p:cNvPr>
          <p:cNvSpPr>
            <a:spLocks noGrp="1"/>
          </p:cNvSpPr>
          <p:nvPr>
            <p:ph type="title"/>
          </p:nvPr>
        </p:nvSpPr>
        <p:spPr>
          <a:xfrm>
            <a:off x="588263" y="420624"/>
            <a:ext cx="11018520" cy="615553"/>
          </a:xfrm>
        </p:spPr>
        <p:txBody>
          <a:bodyPr/>
          <a:lstStyle/>
          <a:p>
            <a:pPr algn="ctr"/>
            <a:r>
              <a:rPr lang="en-US" sz="4000" b="1">
                <a:latin typeface="+mn-lt"/>
                <a:cs typeface="Segoe UI"/>
              </a:rPr>
              <a:t>Introducing .NET 5</a:t>
            </a:r>
          </a:p>
        </p:txBody>
      </p:sp>
    </p:spTree>
    <p:extLst>
      <p:ext uri="{BB962C8B-B14F-4D97-AF65-F5344CB8AC3E}">
        <p14:creationId xmlns:p14="http://schemas.microsoft.com/office/powerpoint/2010/main" val="34617730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F6F382-3358-4706-BEAE-7D6CFEE6E625}"/>
              </a:ext>
            </a:extLst>
          </p:cNvPr>
          <p:cNvSpPr>
            <a:spLocks noGrp="1"/>
          </p:cNvSpPr>
          <p:nvPr>
            <p:ph type="title"/>
          </p:nvPr>
        </p:nvSpPr>
        <p:spPr>
          <a:xfrm>
            <a:off x="588263" y="457200"/>
            <a:ext cx="11018520" cy="723275"/>
          </a:xfrm>
        </p:spPr>
        <p:txBody>
          <a:bodyPr/>
          <a:lstStyle/>
          <a:p>
            <a:r>
              <a:rPr lang="en-US" sz="4700">
                <a:cs typeface="Segoe UI"/>
              </a:rPr>
              <a:t>What is </a:t>
            </a:r>
            <a:r>
              <a:rPr lang="en-US" sz="4700" b="1" i="1">
                <a:cs typeface="Segoe UI"/>
              </a:rPr>
              <a:t>not</a:t>
            </a:r>
            <a:r>
              <a:rPr lang="en-US" sz="4700">
                <a:cs typeface="Segoe UI"/>
              </a:rPr>
              <a:t> in .NET 5?</a:t>
            </a:r>
          </a:p>
        </p:txBody>
      </p:sp>
      <p:sp>
        <p:nvSpPr>
          <p:cNvPr id="2" name="Text Placeholder 1">
            <a:extLst>
              <a:ext uri="{FF2B5EF4-FFF2-40B4-BE49-F238E27FC236}">
                <a16:creationId xmlns:a16="http://schemas.microsoft.com/office/drawing/2014/main" id="{D5403349-5345-4B21-BB39-CB296FB0AE0A}"/>
              </a:ext>
            </a:extLst>
          </p:cNvPr>
          <p:cNvSpPr>
            <a:spLocks noGrp="1"/>
          </p:cNvSpPr>
          <p:nvPr>
            <p:ph sz="quarter" idx="10"/>
          </p:nvPr>
        </p:nvSpPr>
        <p:spPr>
          <a:xfrm>
            <a:off x="584200" y="1435100"/>
            <a:ext cx="11018838" cy="3865674"/>
          </a:xfrm>
        </p:spPr>
        <p:txBody>
          <a:bodyPr/>
          <a:lstStyle/>
          <a:p>
            <a:pPr marL="335915" indent="-335915"/>
            <a:r>
              <a:rPr lang="en-US" sz="3200" dirty="0">
                <a:solidFill>
                  <a:schemeClr val="tx1"/>
                </a:solidFill>
                <a:latin typeface="+mn-lt"/>
                <a:cs typeface="Segoe UI"/>
              </a:rPr>
              <a:t>Web forms, WCF server and Windows workflow remain on .NET Framework 4.8 </a:t>
            </a:r>
            <a:r>
              <a:rPr lang="en-US" sz="3200" b="1" u="sng" dirty="0">
                <a:solidFill>
                  <a:schemeClr val="tx1"/>
                </a:solidFill>
                <a:latin typeface="+mn-lt"/>
                <a:cs typeface="Segoe UI"/>
              </a:rPr>
              <a:t>only</a:t>
            </a:r>
            <a:r>
              <a:rPr lang="en-US" sz="3200" dirty="0">
                <a:solidFill>
                  <a:schemeClr val="tx1"/>
                </a:solidFill>
                <a:latin typeface="+mn-lt"/>
                <a:cs typeface="Segoe UI"/>
              </a:rPr>
              <a:t>. There are no plans to port these.</a:t>
            </a:r>
          </a:p>
          <a:p>
            <a:pPr marL="236546" lvl="1" indent="0">
              <a:buNone/>
            </a:pPr>
            <a:endParaRPr lang="en-US" dirty="0">
              <a:solidFill>
                <a:schemeClr val="tx1"/>
              </a:solidFill>
              <a:cs typeface="Segoe UI"/>
            </a:endParaRPr>
          </a:p>
          <a:p>
            <a:pPr marL="236546" lvl="1" indent="0">
              <a:buNone/>
            </a:pPr>
            <a:endParaRPr lang="en-US" dirty="0">
              <a:solidFill>
                <a:schemeClr val="tx1"/>
              </a:solidFill>
              <a:cs typeface="Segoe UI"/>
            </a:endParaRPr>
          </a:p>
          <a:p>
            <a:pPr marL="335915" indent="-335915"/>
            <a:r>
              <a:rPr lang="en-US" sz="3200" dirty="0">
                <a:solidFill>
                  <a:schemeClr val="tx1"/>
                </a:solidFill>
                <a:latin typeface="+mn-lt"/>
                <a:cs typeface="Segoe UI"/>
              </a:rPr>
              <a:t>Recommendations</a:t>
            </a:r>
          </a:p>
          <a:p>
            <a:pPr marL="572461" lvl="1" indent="-335915"/>
            <a:r>
              <a:rPr lang="en-US" dirty="0">
                <a:solidFill>
                  <a:schemeClr val="tx1"/>
                </a:solidFill>
                <a:cs typeface="Segoe UI"/>
              </a:rPr>
              <a:t>ASP.NET </a:t>
            </a:r>
            <a:r>
              <a:rPr lang="en-US" dirty="0" err="1">
                <a:solidFill>
                  <a:schemeClr val="tx1"/>
                </a:solidFill>
                <a:cs typeface="Segoe UI"/>
              </a:rPr>
              <a:t>Blazor</a:t>
            </a:r>
            <a:r>
              <a:rPr lang="en-US" dirty="0">
                <a:solidFill>
                  <a:schemeClr val="tx1"/>
                </a:solidFill>
                <a:cs typeface="Segoe UI"/>
              </a:rPr>
              <a:t> for ASP.NET Web forms (we will provide a migration guide)</a:t>
            </a:r>
          </a:p>
          <a:p>
            <a:pPr marL="572461" lvl="1" indent="-335915"/>
            <a:r>
              <a:rPr lang="en-US" dirty="0" err="1">
                <a:solidFill>
                  <a:schemeClr val="tx1"/>
                </a:solidFill>
                <a:cs typeface="Segoe UI"/>
              </a:rPr>
              <a:t>gRPC</a:t>
            </a:r>
            <a:r>
              <a:rPr lang="en-US" dirty="0">
                <a:solidFill>
                  <a:schemeClr val="tx1"/>
                </a:solidFill>
                <a:cs typeface="Segoe UI"/>
              </a:rPr>
              <a:t> for WCF server and remoting (we will provide a migration guide)</a:t>
            </a:r>
          </a:p>
          <a:p>
            <a:pPr marL="572461" lvl="1" indent="-335915"/>
            <a:r>
              <a:rPr lang="en-US" dirty="0">
                <a:solidFill>
                  <a:schemeClr val="tx1"/>
                </a:solidFill>
                <a:cs typeface="Segoe UI"/>
              </a:rPr>
              <a:t>Open source core workflow for Windows workflow (WF): </a:t>
            </a:r>
            <a:r>
              <a:rPr lang="en-US" sz="1800" dirty="0">
                <a:solidFill>
                  <a:schemeClr val="tx1"/>
                </a:solidFill>
                <a:hlinkClick r:id="rId3">
                  <a:extLst>
                    <a:ext uri="{A12FA001-AC4F-418D-AE19-62706E023703}">
                      <ahyp:hlinkClr xmlns:ahyp="http://schemas.microsoft.com/office/drawing/2018/hyperlinkcolor" val="tx"/>
                    </a:ext>
                  </a:extLst>
                </a:hlinkClick>
              </a:rPr>
              <a:t>https://github.com/UiPath/corewf</a:t>
            </a:r>
            <a:r>
              <a:rPr lang="en-US" sz="1800" dirty="0">
                <a:solidFill>
                  <a:schemeClr val="tx1"/>
                </a:solidFill>
              </a:rPr>
              <a:t> </a:t>
            </a:r>
          </a:p>
          <a:p>
            <a:endParaRPr lang="en-US" sz="2400" dirty="0">
              <a:solidFill>
                <a:schemeClr val="tx1"/>
              </a:solidFill>
              <a:latin typeface="+mn-lt"/>
            </a:endParaRPr>
          </a:p>
        </p:txBody>
      </p:sp>
    </p:spTree>
    <p:extLst>
      <p:ext uri="{BB962C8B-B14F-4D97-AF65-F5344CB8AC3E}">
        <p14:creationId xmlns:p14="http://schemas.microsoft.com/office/powerpoint/2010/main" val="4804191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7" y="3768058"/>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chemeClr val="accent3">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32406" y="3480417"/>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5 </a:t>
                  </a:r>
                  <a:endParaRPr kumimoji="0" lang="en-US" sz="2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31235" y="3774150"/>
                <a:ext cx="9253607" cy="352942"/>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lumMod val="75000"/>
                      </a:srgbClr>
                    </a:solidFill>
                    <a:effectLst/>
                    <a:uLnTx/>
                    <a:uFillTx/>
                    <a:latin typeface="Segoe UI Semibold" panose="020B0702040204020203" pitchFamily="34" charset="0"/>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lvl="0" defTabSz="913077">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a:t>
            </a:r>
            <a:r>
              <a:rPr lang="en-US" sz="5333" dirty="0">
                <a:solidFill>
                  <a:srgbClr val="505050"/>
                </a:solidFill>
                <a:latin typeface="Segoe UI Light"/>
              </a:rPr>
              <a:t>NET—A </a:t>
            </a: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unified platform</a:t>
            </a:r>
          </a:p>
        </p:txBody>
      </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a:solidFill>
            <a:srgbClr val="002060"/>
          </a:solidFill>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65022" y="1683300"/>
            <a:ext cx="1250398" cy="2075960"/>
            <a:chOff x="5329311" y="1899137"/>
            <a:chExt cx="1664676" cy="2597403"/>
          </a:xfrm>
          <a:solidFill>
            <a:srgbClr val="9B4F96"/>
          </a:solidFill>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72" name="TextBox 71">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515626" y="1683299"/>
            <a:ext cx="1250398" cy="2075960"/>
            <a:chOff x="6993205" y="1899137"/>
            <a:chExt cx="1664677" cy="2597403"/>
          </a:xfrm>
          <a:solidFill>
            <a:srgbClr val="BAD80A"/>
          </a:solidFill>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76" name="TextBox 75">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8010511" y="1683299"/>
            <a:ext cx="1250398" cy="2075960"/>
            <a:chOff x="10320997" y="1899137"/>
            <a:chExt cx="1664677" cy="2597403"/>
          </a:xfrm>
          <a:solidFill>
            <a:srgbClr val="FF0000"/>
          </a:solidFill>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84" name="TextBox 83">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9" name="TextBox 8">
            <a:extLst>
              <a:ext uri="{FF2B5EF4-FFF2-40B4-BE49-F238E27FC236}">
                <a16:creationId xmlns:a16="http://schemas.microsoft.com/office/drawing/2014/main" id="{076346F8-3572-4340-A57F-2D381FB35FC3}"/>
              </a:ext>
            </a:extLst>
          </p:cNvPr>
          <p:cNvSpPr txBox="1"/>
          <p:nvPr/>
        </p:nvSpPr>
        <p:spPr>
          <a:xfrm>
            <a:off x="506132" y="2852682"/>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Windows forms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UWP</a:t>
            </a:r>
          </a:p>
        </p:txBody>
      </p:sp>
      <p:sp>
        <p:nvSpPr>
          <p:cNvPr id="62" name="TextBox 61">
            <a:extLst>
              <a:ext uri="{FF2B5EF4-FFF2-40B4-BE49-F238E27FC236}">
                <a16:creationId xmlns:a16="http://schemas.microsoft.com/office/drawing/2014/main" id="{DECF3675-BB06-48FE-A702-51F8BABC2391}"/>
              </a:ext>
            </a:extLst>
          </p:cNvPr>
          <p:cNvSpPr txBox="1"/>
          <p:nvPr/>
        </p:nvSpPr>
        <p:spPr>
          <a:xfrm>
            <a:off x="1794064" y="2861479"/>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ASP.NET</a:t>
            </a:r>
          </a:p>
        </p:txBody>
      </p:sp>
      <p:sp>
        <p:nvSpPr>
          <p:cNvPr id="63" name="TextBox 62">
            <a:extLst>
              <a:ext uri="{FF2B5EF4-FFF2-40B4-BE49-F238E27FC236}">
                <a16:creationId xmlns:a16="http://schemas.microsoft.com/office/drawing/2014/main" id="{C3846E2D-1604-4C02-93EC-ADFC7C5F9CA7}"/>
              </a:ext>
            </a:extLst>
          </p:cNvPr>
          <p:cNvSpPr txBox="1"/>
          <p:nvPr/>
        </p:nvSpPr>
        <p:spPr>
          <a:xfrm>
            <a:off x="4301720" y="2869973"/>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Xamarin</a:t>
            </a:r>
          </a:p>
        </p:txBody>
      </p:sp>
      <p:sp>
        <p:nvSpPr>
          <p:cNvPr id="64" name="TextBox 63">
            <a:extLst>
              <a:ext uri="{FF2B5EF4-FFF2-40B4-BE49-F238E27FC236}">
                <a16:creationId xmlns:a16="http://schemas.microsoft.com/office/drawing/2014/main" id="{906B5DE8-E2A9-42C5-B175-7BBCEEA18A1B}"/>
              </a:ext>
            </a:extLst>
          </p:cNvPr>
          <p:cNvSpPr txBox="1"/>
          <p:nvPr/>
        </p:nvSpPr>
        <p:spPr>
          <a:xfrm>
            <a:off x="5511771" y="2880516"/>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Unity</a:t>
            </a:r>
          </a:p>
        </p:txBody>
      </p:sp>
      <p:sp>
        <p:nvSpPr>
          <p:cNvPr id="65" name="TextBox 64">
            <a:extLst>
              <a:ext uri="{FF2B5EF4-FFF2-40B4-BE49-F238E27FC236}">
                <a16:creationId xmlns:a16="http://schemas.microsoft.com/office/drawing/2014/main" id="{B380F2DC-4682-4EB6-BD5C-4C8FFDC8A5E7}"/>
              </a:ext>
            </a:extLst>
          </p:cNvPr>
          <p:cNvSpPr txBox="1"/>
          <p:nvPr/>
        </p:nvSpPr>
        <p:spPr>
          <a:xfrm>
            <a:off x="2987344" y="2869973"/>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a:t>
            </a:r>
          </a:p>
        </p:txBody>
      </p:sp>
      <p:sp>
        <p:nvSpPr>
          <p:cNvPr id="85" name="TextBox 84">
            <a:extLst>
              <a:ext uri="{FF2B5EF4-FFF2-40B4-BE49-F238E27FC236}">
                <a16:creationId xmlns:a16="http://schemas.microsoft.com/office/drawing/2014/main" id="{D752381A-43A4-4608-90AC-7E082D86E1A0}"/>
              </a:ext>
            </a:extLst>
          </p:cNvPr>
          <p:cNvSpPr txBox="1"/>
          <p:nvPr/>
        </p:nvSpPr>
        <p:spPr>
          <a:xfrm>
            <a:off x="6754907" y="2845184"/>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ARM64</a:t>
            </a:r>
          </a:p>
        </p:txBody>
      </p:sp>
      <p:sp>
        <p:nvSpPr>
          <p:cNvPr id="86" name="TextBox 85">
            <a:extLst>
              <a:ext uri="{FF2B5EF4-FFF2-40B4-BE49-F238E27FC236}">
                <a16:creationId xmlns:a16="http://schemas.microsoft.com/office/drawing/2014/main" id="{AA95874C-89F3-4B8C-B4E5-DAAEF0D02193}"/>
              </a:ext>
            </a:extLst>
          </p:cNvPr>
          <p:cNvSpPr txBox="1"/>
          <p:nvPr/>
        </p:nvSpPr>
        <p:spPr>
          <a:xfrm>
            <a:off x="8023942" y="2852682"/>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.NET for Apache Spark</a:t>
            </a:r>
          </a:p>
        </p:txBody>
      </p:sp>
      <p:grpSp>
        <p:nvGrpSpPr>
          <p:cNvPr id="13" name="Group 12">
            <a:extLst>
              <a:ext uri="{FF2B5EF4-FFF2-40B4-BE49-F238E27FC236}">
                <a16:creationId xmlns:a16="http://schemas.microsoft.com/office/drawing/2014/main" id="{724766AD-C6A7-4F63-A3E1-0DCA92453930}"/>
              </a:ext>
            </a:extLst>
          </p:cNvPr>
          <p:cNvGrpSpPr/>
          <p:nvPr/>
        </p:nvGrpSpPr>
        <p:grpSpPr>
          <a:xfrm>
            <a:off x="9273271" y="1683299"/>
            <a:ext cx="2357651" cy="4579563"/>
            <a:chOff x="9273271" y="1683299"/>
            <a:chExt cx="2357651" cy="4579563"/>
          </a:xfrm>
        </p:grpSpPr>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86273" y="5383990"/>
                  <a:ext cx="424982" cy="524549"/>
                </a:xfrm>
                <a:prstGeom prst="rect">
                  <a:avLst/>
                </a:prstGeom>
              </p:spPr>
            </p:pic>
            <p:sp>
              <p:nvSpPr>
                <p:cNvPr id="58" name="TextBox 57">
                  <a:extLst>
                    <a:ext uri="{FF2B5EF4-FFF2-40B4-BE49-F238E27FC236}">
                      <a16:creationId xmlns:a16="http://schemas.microsoft.com/office/drawing/2014/main" id="{59972DB0-D3D3-45BD-A2F3-A7DEF145CF13}"/>
                    </a:ext>
                  </a:extLst>
                </p:cNvPr>
                <p:cNvSpPr txBox="1"/>
                <p:nvPr/>
              </p:nvSpPr>
              <p:spPr>
                <a:xfrm>
                  <a:off x="9981394" y="2670072"/>
                  <a:ext cx="1266125" cy="611036"/>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687120" y="3801665"/>
                  <a:ext cx="1854672" cy="611036"/>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11">
                <a:alphaModFix/>
              </a:blip>
              <a:stretch>
                <a:fillRect/>
              </a:stretch>
            </p:blipFill>
            <p:spPr>
              <a:xfrm>
                <a:off x="9602981" y="4275303"/>
                <a:ext cx="563942" cy="554098"/>
              </a:xfrm>
              <a:prstGeom prst="rect">
                <a:avLst/>
              </a:prstGeom>
              <a:noFill/>
              <a:ln>
                <a:noFill/>
              </a:ln>
            </p:spPr>
          </p:pic>
        </p:grpSp>
        <p:pic>
          <p:nvPicPr>
            <p:cNvPr id="11" name="Graphic 10">
              <a:extLst>
                <a:ext uri="{FF2B5EF4-FFF2-40B4-BE49-F238E27FC236}">
                  <a16:creationId xmlns:a16="http://schemas.microsoft.com/office/drawing/2014/main" id="{B66ED8C2-1CB4-451B-9E2E-8EF03120F6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87123" y="2311706"/>
              <a:ext cx="588010" cy="588010"/>
            </a:xfrm>
            <a:prstGeom prst="rect">
              <a:avLst/>
            </a:prstGeom>
          </p:spPr>
        </p:pic>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25748" y="3249407"/>
              <a:ext cx="720702" cy="720702"/>
            </a:xfrm>
            <a:prstGeom prst="rect">
              <a:avLst/>
            </a:prstGeom>
          </p:spPr>
        </p:pic>
      </p:grpSp>
    </p:spTree>
    <p:extLst>
      <p:ext uri="{BB962C8B-B14F-4D97-AF65-F5344CB8AC3E}">
        <p14:creationId xmlns:p14="http://schemas.microsoft.com/office/powerpoint/2010/main" val="4242597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5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250"/>
                                        <p:tgtEl>
                                          <p:spTgt spid="6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250"/>
                                        <p:tgtEl>
                                          <p:spTgt spid="5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25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250"/>
                                        <p:tgtEl>
                                          <p:spTgt spid="64"/>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250"/>
                                        <p:tgtEl>
                                          <p:spTgt spid="7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250"/>
                                        <p:tgtEl>
                                          <p:spTgt spid="65"/>
                                        </p:tgtEl>
                                      </p:cBhvr>
                                    </p:animEffect>
                                  </p:childTnLst>
                                </p:cTn>
                              </p:par>
                            </p:childTnLst>
                          </p:cTn>
                        </p:par>
                        <p:par>
                          <p:cTn id="39" fill="hold">
                            <p:stCondLst>
                              <p:cond delay="1250"/>
                            </p:stCondLst>
                            <p:childTnLst>
                              <p:par>
                                <p:cTn id="40" presetID="10" presetClass="entr" presetSubtype="0" fill="hold" nodeType="after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fade">
                                      <p:cBhvr>
                                        <p:cTn id="42" dur="250"/>
                                        <p:tgtEl>
                                          <p:spTgt spid="7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fade">
                                      <p:cBhvr>
                                        <p:cTn id="45" dur="250"/>
                                        <p:tgtEl>
                                          <p:spTgt spid="85"/>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250"/>
                                        <p:tgtEl>
                                          <p:spTgt spid="8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fade">
                                      <p:cBhvr>
                                        <p:cTn id="52" dur="250"/>
                                        <p:tgtEl>
                                          <p:spTgt spid="86"/>
                                        </p:tgtEl>
                                      </p:cBhvr>
                                    </p:animEffect>
                                  </p:childTnLst>
                                </p:cTn>
                              </p:par>
                            </p:childTnLst>
                          </p:cTn>
                        </p:par>
                        <p:par>
                          <p:cTn id="53" fill="hold">
                            <p:stCondLst>
                              <p:cond delay="1750"/>
                            </p:stCondLst>
                            <p:childTnLst>
                              <p:par>
                                <p:cTn id="54" presetID="10" presetClass="entr" presetSubtype="0"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250"/>
                                        <p:tgtEl>
                                          <p:spTgt spid="5"/>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2" grpId="0"/>
      <p:bldP spid="63" grpId="0"/>
      <p:bldP spid="64" grpId="0"/>
      <p:bldP spid="65" grpId="0"/>
      <p:bldP spid="85" grpId="0"/>
      <p:bldP spid="8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p:txBody>
          <a:bodyPr/>
          <a:lstStyle/>
          <a:p>
            <a:r>
              <a:rPr lang="en-US"/>
              <a:t>.NET Schedule</a:t>
            </a:r>
          </a:p>
        </p:txBody>
      </p:sp>
      <p:sp>
        <p:nvSpPr>
          <p:cNvPr id="2" name="Text Placeholder 1">
            <a:extLst>
              <a:ext uri="{FF2B5EF4-FFF2-40B4-BE49-F238E27FC236}">
                <a16:creationId xmlns:a16="http://schemas.microsoft.com/office/drawing/2014/main" id="{FA9D1495-BD70-420A-9A4F-8DBE90E37993}"/>
              </a:ext>
            </a:extLst>
          </p:cNvPr>
          <p:cNvSpPr>
            <a:spLocks noGrp="1"/>
          </p:cNvSpPr>
          <p:nvPr>
            <p:ph sz="quarter" idx="10"/>
          </p:nvPr>
        </p:nvSpPr>
        <p:spPr>
          <a:xfrm>
            <a:off x="584200" y="4044188"/>
            <a:ext cx="11018838" cy="947952"/>
          </a:xfrm>
        </p:spPr>
        <p:txBody>
          <a:bodyPr/>
          <a:lstStyle/>
          <a:p>
            <a:pPr>
              <a:buFont typeface="Arial" panose="020B0604020202020204" pitchFamily="34" charset="0"/>
              <a:buChar char="•"/>
            </a:pPr>
            <a:r>
              <a:rPr lang="en-US" sz="2800" dirty="0">
                <a:latin typeface="+mn-lt"/>
              </a:rPr>
              <a:t>.NET Core 3.0 release in September</a:t>
            </a:r>
          </a:p>
          <a:p>
            <a:pPr>
              <a:buFont typeface="Arial" panose="020B0604020202020204" pitchFamily="34" charset="0"/>
              <a:buChar char="•"/>
            </a:pPr>
            <a:r>
              <a:rPr lang="en-US" sz="2800" dirty="0">
                <a:latin typeface="+mn-lt"/>
              </a:rPr>
              <a:t>.NET Core 3.1 = Long term support (LTS)</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Oval 4">
            <a:extLst>
              <a:ext uri="{FF2B5EF4-FFF2-40B4-BE49-F238E27FC236}">
                <a16:creationId xmlns:a16="http://schemas.microsoft.com/office/drawing/2014/main"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6" name="Oval 5">
            <a:extLst>
              <a:ext uri="{FF2B5EF4-FFF2-40B4-BE49-F238E27FC236}">
                <a16:creationId xmlns:a16="http://schemas.microsoft.com/office/drawing/2014/main"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TextBox 10">
            <a:extLst>
              <a:ext uri="{FF2B5EF4-FFF2-40B4-BE49-F238E27FC236}">
                <a16:creationId xmlns:a16="http://schemas.microsoft.com/office/drawing/2014/main" id="{4AB915F4-A1FE-47EA-8146-22FF3EC3A85F}"/>
              </a:ext>
            </a:extLst>
          </p:cNvPr>
          <p:cNvSpPr txBox="1"/>
          <p:nvPr/>
        </p:nvSpPr>
        <p:spPr>
          <a:xfrm>
            <a:off x="373242" y="278261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RC</a:t>
            </a:r>
          </a:p>
        </p:txBody>
      </p:sp>
      <p:cxnSp>
        <p:nvCxnSpPr>
          <p:cNvPr id="12" name="Straight Connector 11">
            <a:extLst>
              <a:ext uri="{FF2B5EF4-FFF2-40B4-BE49-F238E27FC236}">
                <a16:creationId xmlns:a16="http://schemas.microsoft.com/office/drawing/2014/main" id="{3273BCCE-50F4-4F0C-95B9-FA7EF878CCEF}"/>
              </a:ext>
            </a:extLst>
          </p:cNvPr>
          <p:cNvCxnSpPr>
            <a:cxnSpLocks/>
            <a:stCxn id="5" idx="4"/>
            <a:endCxn id="11"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3AD910AD-BAF8-4702-A600-19B8C0BDE2D6}"/>
              </a:ext>
            </a:extLst>
          </p:cNvPr>
          <p:cNvCxnSpPr>
            <a:cxnSpLocks/>
            <a:stCxn id="6" idx="4"/>
            <a:endCxn id="13"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 Placeholder 1">
            <a:extLst>
              <a:ext uri="{FF2B5EF4-FFF2-40B4-BE49-F238E27FC236}">
                <a16:creationId xmlns:a16="http://schemas.microsoft.com/office/drawing/2014/main" id="{5CF02D21-A2F5-4F25-A5F5-17B20B74187D}"/>
              </a:ext>
            </a:extLst>
          </p:cNvPr>
          <p:cNvSpPr txBox="1">
            <a:spLocks/>
          </p:cNvSpPr>
          <p:nvPr/>
        </p:nvSpPr>
        <p:spPr>
          <a:xfrm>
            <a:off x="584200" y="5070390"/>
            <a:ext cx="11018838" cy="146501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.NET 5.0 release in November 2020</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Major releases every year, LTS for even numbered releases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Predictable schedule, minor releases if needed</a:t>
            </a:r>
          </a:p>
        </p:txBody>
      </p:sp>
    </p:spTree>
    <p:extLst>
      <p:ext uri="{BB962C8B-B14F-4D97-AF65-F5344CB8AC3E}">
        <p14:creationId xmlns:p14="http://schemas.microsoft.com/office/powerpoint/2010/main" val="2412432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0" end="0"/>
                                            </p:txEl>
                                          </p:spTgt>
                                        </p:tgtEl>
                                        <p:attrNameLst>
                                          <p:attrName>style.visibility</p:attrName>
                                        </p:attrNameLst>
                                      </p:cBhvr>
                                      <p:to>
                                        <p:strVal val="visible"/>
                                      </p:to>
                                    </p:set>
                                    <p:animEffect transition="in" filter="fade">
                                      <p:cBhvr>
                                        <p:cTn id="40" dur="500"/>
                                        <p:tgtEl>
                                          <p:spTgt spid="2">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animEffect transition="in" filter="fade">
                                      <p:cBhvr>
                                        <p:cTn id="43" dur="500"/>
                                        <p:tgtEl>
                                          <p:spTgt spid="2">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childTnLst>
                                </p:cTn>
                              </p:par>
                              <p:par>
                                <p:cTn id="48" presetID="42"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anim calcmode="lin" valueType="num">
                                      <p:cBhvr>
                                        <p:cTn id="51" dur="500" fill="hold"/>
                                        <p:tgtEl>
                                          <p:spTgt spid="30"/>
                                        </p:tgtEl>
                                        <p:attrNameLst>
                                          <p:attrName>ppt_x</p:attrName>
                                        </p:attrNameLst>
                                      </p:cBhvr>
                                      <p:tavLst>
                                        <p:tav tm="0">
                                          <p:val>
                                            <p:strVal val="#ppt_x"/>
                                          </p:val>
                                        </p:tav>
                                        <p:tav tm="100000">
                                          <p:val>
                                            <p:strVal val="#ppt_x"/>
                                          </p:val>
                                        </p:tav>
                                      </p:tavLst>
                                    </p:anim>
                                    <p:anim calcmode="lin" valueType="num">
                                      <p:cBhvr>
                                        <p:cTn id="52" dur="500" fill="hold"/>
                                        <p:tgtEl>
                                          <p:spTgt spid="30"/>
                                        </p:tgtEl>
                                        <p:attrNameLst>
                                          <p:attrName>ppt_y</p:attrName>
                                        </p:attrNameLst>
                                      </p:cBhvr>
                                      <p:tavLst>
                                        <p:tav tm="0">
                                          <p:val>
                                            <p:strVal val="#ppt_y+.1"/>
                                          </p:val>
                                        </p:tav>
                                        <p:tav tm="100000">
                                          <p:val>
                                            <p:strVal val="#ppt_y"/>
                                          </p:val>
                                        </p:tav>
                                      </p:tavLst>
                                    </p:anim>
                                  </p:childTnLst>
                                </p:cTn>
                              </p:par>
                              <p:par>
                                <p:cTn id="53" presetID="22" presetClass="entr" presetSubtype="1"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up)">
                                      <p:cBhvr>
                                        <p:cTn id="55" dur="500"/>
                                        <p:tgtEl>
                                          <p:spTgt spid="31"/>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42"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anim calcmode="lin" valueType="num">
                                      <p:cBhvr>
                                        <p:cTn id="62" dur="500" fill="hold"/>
                                        <p:tgtEl>
                                          <p:spTgt spid="37"/>
                                        </p:tgtEl>
                                        <p:attrNameLst>
                                          <p:attrName>ppt_x</p:attrName>
                                        </p:attrNameLst>
                                      </p:cBhvr>
                                      <p:tavLst>
                                        <p:tav tm="0">
                                          <p:val>
                                            <p:strVal val="#ppt_x"/>
                                          </p:val>
                                        </p:tav>
                                        <p:tav tm="100000">
                                          <p:val>
                                            <p:strVal val="#ppt_x"/>
                                          </p:val>
                                        </p:tav>
                                      </p:tavLst>
                                    </p:anim>
                                    <p:anim calcmode="lin" valueType="num">
                                      <p:cBhvr>
                                        <p:cTn id="63" dur="500" fill="hold"/>
                                        <p:tgtEl>
                                          <p:spTgt spid="37"/>
                                        </p:tgtEl>
                                        <p:attrNameLst>
                                          <p:attrName>ppt_y</p:attrName>
                                        </p:attrNameLst>
                                      </p:cBhvr>
                                      <p:tavLst>
                                        <p:tav tm="0">
                                          <p:val>
                                            <p:strVal val="#ppt_y+.1"/>
                                          </p:val>
                                        </p:tav>
                                        <p:tav tm="100000">
                                          <p:val>
                                            <p:strVal val="#ppt_y"/>
                                          </p:val>
                                        </p:tav>
                                      </p:tavLst>
                                    </p:anim>
                                  </p:childTnLst>
                                </p:cTn>
                              </p:par>
                              <p:par>
                                <p:cTn id="64" presetID="22" presetClass="entr" presetSubtype="1"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up)">
                                      <p:cBhvr>
                                        <p:cTn id="66" dur="500"/>
                                        <p:tgtEl>
                                          <p:spTgt spid="38"/>
                                        </p:tgtEl>
                                      </p:cBhvr>
                                    </p:animEffect>
                                  </p:childTnLst>
                                </p:cTn>
                              </p:par>
                            </p:childTnLst>
                          </p:cTn>
                        </p:par>
                        <p:par>
                          <p:cTn id="67" fill="hold">
                            <p:stCondLst>
                              <p:cond delay="1000"/>
                            </p:stCondLst>
                            <p:childTnLst>
                              <p:par>
                                <p:cTn id="68" presetID="1" presetClass="entr" presetSubtype="0"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par>
                                <p:cTn id="70" presetID="42" presetClass="entr" presetSubtype="0"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anim calcmode="lin" valueType="num">
                                      <p:cBhvr>
                                        <p:cTn id="73" dur="500" fill="hold"/>
                                        <p:tgtEl>
                                          <p:spTgt spid="41"/>
                                        </p:tgtEl>
                                        <p:attrNameLst>
                                          <p:attrName>ppt_x</p:attrName>
                                        </p:attrNameLst>
                                      </p:cBhvr>
                                      <p:tavLst>
                                        <p:tav tm="0">
                                          <p:val>
                                            <p:strVal val="#ppt_x"/>
                                          </p:val>
                                        </p:tav>
                                        <p:tav tm="100000">
                                          <p:val>
                                            <p:strVal val="#ppt_x"/>
                                          </p:val>
                                        </p:tav>
                                      </p:tavLst>
                                    </p:anim>
                                    <p:anim calcmode="lin" valueType="num">
                                      <p:cBhvr>
                                        <p:cTn id="74" dur="500" fill="hold"/>
                                        <p:tgtEl>
                                          <p:spTgt spid="41"/>
                                        </p:tgtEl>
                                        <p:attrNameLst>
                                          <p:attrName>ppt_y</p:attrName>
                                        </p:attrNameLst>
                                      </p:cBhvr>
                                      <p:tavLst>
                                        <p:tav tm="0">
                                          <p:val>
                                            <p:strVal val="#ppt_y+.1"/>
                                          </p:val>
                                        </p:tav>
                                        <p:tav tm="100000">
                                          <p:val>
                                            <p:strVal val="#ppt_y"/>
                                          </p:val>
                                        </p:tav>
                                      </p:tavLst>
                                    </p:anim>
                                  </p:childTnLst>
                                </p:cTn>
                              </p:par>
                              <p:par>
                                <p:cTn id="75" presetID="22" presetClass="entr" presetSubtype="1"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up)">
                                      <p:cBhvr>
                                        <p:cTn id="77" dur="500"/>
                                        <p:tgtEl>
                                          <p:spTgt spid="42"/>
                                        </p:tgtEl>
                                      </p:cBhvr>
                                    </p:animEffect>
                                  </p:childTnLst>
                                </p:cTn>
                              </p:par>
                            </p:childTnLst>
                          </p:cTn>
                        </p:par>
                        <p:par>
                          <p:cTn id="78" fill="hold">
                            <p:stCondLst>
                              <p:cond delay="1500"/>
                            </p:stCondLst>
                            <p:childTnLst>
                              <p:par>
                                <p:cTn id="79" presetID="1" presetClass="entr" presetSubtype="0" fill="hold" nodeType="after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42"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anim calcmode="lin" valueType="num">
                                      <p:cBhvr>
                                        <p:cTn id="84" dur="500" fill="hold"/>
                                        <p:tgtEl>
                                          <p:spTgt spid="44"/>
                                        </p:tgtEl>
                                        <p:attrNameLst>
                                          <p:attrName>ppt_x</p:attrName>
                                        </p:attrNameLst>
                                      </p:cBhvr>
                                      <p:tavLst>
                                        <p:tav tm="0">
                                          <p:val>
                                            <p:strVal val="#ppt_x"/>
                                          </p:val>
                                        </p:tav>
                                        <p:tav tm="100000">
                                          <p:val>
                                            <p:strVal val="#ppt_x"/>
                                          </p:val>
                                        </p:tav>
                                      </p:tavLst>
                                    </p:anim>
                                    <p:anim calcmode="lin" valueType="num">
                                      <p:cBhvr>
                                        <p:cTn id="85" dur="500" fill="hold"/>
                                        <p:tgtEl>
                                          <p:spTgt spid="44"/>
                                        </p:tgtEl>
                                        <p:attrNameLst>
                                          <p:attrName>ppt_y</p:attrName>
                                        </p:attrNameLst>
                                      </p:cBhvr>
                                      <p:tavLst>
                                        <p:tav tm="0">
                                          <p:val>
                                            <p:strVal val="#ppt_y+.1"/>
                                          </p:val>
                                        </p:tav>
                                        <p:tav tm="100000">
                                          <p:val>
                                            <p:strVal val="#ppt_y"/>
                                          </p:val>
                                        </p:tav>
                                      </p:tavLst>
                                    </p:anim>
                                  </p:childTnLst>
                                </p:cTn>
                              </p:par>
                              <p:par>
                                <p:cTn id="86" presetID="22" presetClass="entr" presetSubtype="1"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up)">
                                      <p:cBhvr>
                                        <p:cTn id="88" dur="500"/>
                                        <p:tgtEl>
                                          <p:spTgt spid="4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9">
                                            <p:txEl>
                                              <p:pRg st="0" end="0"/>
                                            </p:txEl>
                                          </p:spTgt>
                                        </p:tgtEl>
                                        <p:attrNameLst>
                                          <p:attrName>style.visibility</p:attrName>
                                        </p:attrNameLst>
                                      </p:cBhvr>
                                      <p:to>
                                        <p:strVal val="visible"/>
                                      </p:to>
                                    </p:set>
                                    <p:animEffect transition="in" filter="fade">
                                      <p:cBhvr>
                                        <p:cTn id="91" dur="500"/>
                                        <p:tgtEl>
                                          <p:spTgt spid="29">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9">
                                            <p:txEl>
                                              <p:pRg st="1" end="1"/>
                                            </p:txEl>
                                          </p:spTgt>
                                        </p:tgtEl>
                                        <p:attrNameLst>
                                          <p:attrName>style.visibility</p:attrName>
                                        </p:attrNameLst>
                                      </p:cBhvr>
                                      <p:to>
                                        <p:strVal val="visible"/>
                                      </p:to>
                                    </p:set>
                                    <p:animEffect transition="in" filter="fade">
                                      <p:cBhvr>
                                        <p:cTn id="94" dur="500"/>
                                        <p:tgtEl>
                                          <p:spTgt spid="29">
                                            <p:txEl>
                                              <p:pRg st="1" end="1"/>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9">
                                            <p:txEl>
                                              <p:pRg st="2" end="2"/>
                                            </p:txEl>
                                          </p:spTgt>
                                        </p:tgtEl>
                                        <p:attrNameLst>
                                          <p:attrName>style.visibility</p:attrName>
                                        </p:attrNameLst>
                                      </p:cBhvr>
                                      <p:to>
                                        <p:strVal val="visible"/>
                                      </p:to>
                                    </p:set>
                                    <p:animEffect transition="in" filter="fade">
                                      <p:cBhvr>
                                        <p:cTn id="97"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1" grpId="0"/>
      <p:bldP spid="13" grpId="0"/>
      <p:bldP spid="15" grpId="0"/>
      <p:bldP spid="30" grpId="0"/>
      <p:bldP spid="37" grpId="0"/>
      <p:bldP spid="41" grpId="0"/>
      <p:bldP spid="44" grpId="0"/>
      <p:bldP spid="2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A9A119-8FF8-4B2C-B158-C250780681C8}"/>
              </a:ext>
            </a:extLst>
          </p:cNvPr>
          <p:cNvSpPr>
            <a:spLocks noGrp="1"/>
          </p:cNvSpPr>
          <p:nvPr>
            <p:ph type="title"/>
          </p:nvPr>
        </p:nvSpPr>
        <p:spPr>
          <a:xfrm>
            <a:off x="269239" y="2084172"/>
            <a:ext cx="11653523" cy="1270797"/>
          </a:xfrm>
          <a:prstGeom prst="rect">
            <a:avLst/>
          </a:prstGeom>
          <a:noFill/>
        </p:spPr>
        <p:txBody>
          <a:bodyPr wrap="square" anchor="t">
            <a:normAutofit/>
          </a:bodyPr>
          <a:lstStyle/>
          <a:p>
            <a:r>
              <a:rPr lang="en-US" dirty="0"/>
              <a:t>.NET Core Project System</a:t>
            </a:r>
          </a:p>
        </p:txBody>
      </p:sp>
    </p:spTree>
    <p:extLst>
      <p:ext uri="{BB962C8B-B14F-4D97-AF65-F5344CB8AC3E}">
        <p14:creationId xmlns:p14="http://schemas.microsoft.com/office/powerpoint/2010/main" val="38244066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439E-C21C-4B85-82D2-E9B81030B7F8}"/>
              </a:ext>
            </a:extLst>
          </p:cNvPr>
          <p:cNvSpPr>
            <a:spLocks noGrp="1"/>
          </p:cNvSpPr>
          <p:nvPr>
            <p:ph type="title" idx="4294967295"/>
          </p:nvPr>
        </p:nvSpPr>
        <p:spPr>
          <a:xfrm>
            <a:off x="391886" y="323941"/>
            <a:ext cx="11582400" cy="889000"/>
          </a:xfrm>
        </p:spPr>
        <p:txBody>
          <a:bodyPr>
            <a:normAutofit/>
          </a:bodyPr>
          <a:lstStyle/>
          <a:p>
            <a:r>
              <a:rPr lang="en-US" dirty="0">
                <a:latin typeface="+mj-lt"/>
              </a:rPr>
              <a:t>.NET Growth continues</a:t>
            </a:r>
          </a:p>
        </p:txBody>
      </p:sp>
      <p:grpSp>
        <p:nvGrpSpPr>
          <p:cNvPr id="9" name="Group 8">
            <a:extLst>
              <a:ext uri="{FF2B5EF4-FFF2-40B4-BE49-F238E27FC236}">
                <a16:creationId xmlns:a16="http://schemas.microsoft.com/office/drawing/2014/main" id="{3CAB9BD6-903C-4F96-9BF4-D1B09A1CA5EB}"/>
              </a:ext>
            </a:extLst>
          </p:cNvPr>
          <p:cNvGrpSpPr/>
          <p:nvPr/>
        </p:nvGrpSpPr>
        <p:grpSpPr>
          <a:xfrm>
            <a:off x="751732" y="1893277"/>
            <a:ext cx="3844884" cy="3844884"/>
            <a:chOff x="1360449" y="1962615"/>
            <a:chExt cx="4215161" cy="4215161"/>
          </a:xfrm>
        </p:grpSpPr>
        <p:sp>
          <p:nvSpPr>
            <p:cNvPr id="6" name="Oval 5">
              <a:extLst>
                <a:ext uri="{FF2B5EF4-FFF2-40B4-BE49-F238E27FC236}">
                  <a16:creationId xmlns:a16="http://schemas.microsoft.com/office/drawing/2014/main" id="{AE626F2B-A954-4C56-A5B5-AF236888E7CE}"/>
                </a:ext>
              </a:extLst>
            </p:cNvPr>
            <p:cNvSpPr/>
            <p:nvPr/>
          </p:nvSpPr>
          <p:spPr bwMode="auto">
            <a:xfrm>
              <a:off x="1360449" y="1962615"/>
              <a:ext cx="4215161" cy="4215161"/>
            </a:xfrm>
            <a:prstGeom prst="ellipse">
              <a:avLst/>
            </a:prstGeom>
            <a:solidFill>
              <a:schemeClr val="accent4"/>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D7AECAB-ECA5-4336-95F4-8B936D3A1A30}"/>
                </a:ext>
              </a:extLst>
            </p:cNvPr>
            <p:cNvSpPr txBox="1"/>
            <p:nvPr/>
          </p:nvSpPr>
          <p:spPr>
            <a:xfrm>
              <a:off x="2018371" y="2698595"/>
              <a:ext cx="2832409" cy="492443"/>
            </a:xfrm>
            <a:prstGeom prst="rect">
              <a:avLst/>
            </a:prstGeom>
            <a:noFill/>
          </p:spPr>
          <p:txBody>
            <a:bodyPr wrap="square" lIns="0" tIns="0" rIns="0" bIns="0" rtlCol="0">
              <a:spAutoFit/>
            </a:bodyPr>
            <a:lstStyle/>
            <a:p>
              <a:pPr algn="ctr"/>
              <a:r>
                <a:rPr lang="en-US" sz="3200" b="1">
                  <a:solidFill>
                    <a:schemeClr val="bg1"/>
                  </a:solidFill>
                </a:rPr>
                <a:t>Visual Studio </a:t>
              </a:r>
            </a:p>
          </p:txBody>
        </p:sp>
        <p:sp>
          <p:nvSpPr>
            <p:cNvPr id="8" name="TextBox 7">
              <a:extLst>
                <a:ext uri="{FF2B5EF4-FFF2-40B4-BE49-F238E27FC236}">
                  <a16:creationId xmlns:a16="http://schemas.microsoft.com/office/drawing/2014/main" id="{B1B70FD7-8B44-4406-AC78-85AD0EFCF564}"/>
                </a:ext>
              </a:extLst>
            </p:cNvPr>
            <p:cNvSpPr txBox="1"/>
            <p:nvPr/>
          </p:nvSpPr>
          <p:spPr>
            <a:xfrm>
              <a:off x="1852247" y="3681046"/>
              <a:ext cx="3188677" cy="1889533"/>
            </a:xfrm>
            <a:prstGeom prst="rect">
              <a:avLst/>
            </a:prstGeom>
            <a:noFill/>
          </p:spPr>
          <p:txBody>
            <a:bodyPr wrap="square" lIns="0" tIns="0" rIns="0" bIns="0" rtlCol="0">
              <a:spAutoFit/>
            </a:bodyPr>
            <a:lstStyle/>
            <a:p>
              <a:pPr algn="ctr"/>
              <a:r>
                <a:rPr lang="en-US" sz="2800" b="1">
                  <a:solidFill>
                    <a:schemeClr val="bg1"/>
                  </a:solidFill>
                </a:rPr>
                <a:t>+1 million new </a:t>
              </a:r>
              <a:r>
                <a:rPr lang="en-US" sz="2800">
                  <a:solidFill>
                    <a:schemeClr val="bg1"/>
                  </a:solidFill>
                </a:rPr>
                <a:t>monthly active .NET developers in last year</a:t>
              </a:r>
            </a:p>
          </p:txBody>
        </p:sp>
      </p:grpSp>
      <p:grpSp>
        <p:nvGrpSpPr>
          <p:cNvPr id="17" name="Group 16">
            <a:extLst>
              <a:ext uri="{FF2B5EF4-FFF2-40B4-BE49-F238E27FC236}">
                <a16:creationId xmlns:a16="http://schemas.microsoft.com/office/drawing/2014/main" id="{743093FE-7E6A-4C69-946D-BEDDF17A02A6}"/>
              </a:ext>
            </a:extLst>
          </p:cNvPr>
          <p:cNvGrpSpPr/>
          <p:nvPr/>
        </p:nvGrpSpPr>
        <p:grpSpPr>
          <a:xfrm>
            <a:off x="5196743" y="1534821"/>
            <a:ext cx="6137197" cy="4561795"/>
            <a:chOff x="5091635" y="1176365"/>
            <a:chExt cx="6137197" cy="4561795"/>
          </a:xfrm>
        </p:grpSpPr>
        <p:graphicFrame>
          <p:nvGraphicFramePr>
            <p:cNvPr id="15" name="Chart 14">
              <a:extLst>
                <a:ext uri="{FF2B5EF4-FFF2-40B4-BE49-F238E27FC236}">
                  <a16:creationId xmlns:a16="http://schemas.microsoft.com/office/drawing/2014/main" id="{1BB37389-58D6-4EA0-B9E8-B74D0A071185}"/>
                </a:ext>
              </a:extLst>
            </p:cNvPr>
            <p:cNvGraphicFramePr>
              <a:graphicFrameLocks/>
            </p:cNvGraphicFramePr>
            <p:nvPr>
              <p:extLst>
                <p:ext uri="{D42A27DB-BD31-4B8C-83A1-F6EECF244321}">
                  <p14:modId xmlns:p14="http://schemas.microsoft.com/office/powerpoint/2010/main" val="3164395312"/>
                </p:ext>
              </p:extLst>
            </p:nvPr>
          </p:nvGraphicFramePr>
          <p:xfrm>
            <a:off x="5196743" y="1893276"/>
            <a:ext cx="6032089" cy="3844884"/>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E9FA0729-BB5A-48C1-8AFB-B3D22818820D}"/>
                </a:ext>
              </a:extLst>
            </p:cNvPr>
            <p:cNvSpPr txBox="1"/>
            <p:nvPr/>
          </p:nvSpPr>
          <p:spPr>
            <a:xfrm>
              <a:off x="5091635" y="1176365"/>
              <a:ext cx="6137197" cy="430887"/>
            </a:xfrm>
            <a:prstGeom prst="rect">
              <a:avLst/>
            </a:prstGeom>
            <a:noFill/>
          </p:spPr>
          <p:txBody>
            <a:bodyPr wrap="square" lIns="0" tIns="0" rIns="0" bIns="0" rtlCol="0">
              <a:spAutoFit/>
            </a:bodyPr>
            <a:lstStyle/>
            <a:p>
              <a:pPr algn="ctr"/>
              <a:r>
                <a:rPr lang="en-US" sz="2800" b="1"/>
                <a:t>&gt;1 million </a:t>
              </a:r>
              <a:r>
                <a:rPr lang="en-US" sz="2800"/>
                <a:t>.NET Core developers</a:t>
              </a:r>
            </a:p>
          </p:txBody>
        </p:sp>
        <p:sp>
          <p:nvSpPr>
            <p:cNvPr id="10" name="TextBox 9">
              <a:extLst>
                <a:ext uri="{FF2B5EF4-FFF2-40B4-BE49-F238E27FC236}">
                  <a16:creationId xmlns:a16="http://schemas.microsoft.com/office/drawing/2014/main" id="{3D1C55E1-4005-45E7-A5EC-D2134006D28A}"/>
                </a:ext>
              </a:extLst>
            </p:cNvPr>
            <p:cNvSpPr txBox="1"/>
            <p:nvPr/>
          </p:nvSpPr>
          <p:spPr>
            <a:xfrm>
              <a:off x="5303520" y="1643828"/>
              <a:ext cx="5925312" cy="184666"/>
            </a:xfrm>
            <a:prstGeom prst="rect">
              <a:avLst/>
            </a:prstGeom>
            <a:noFill/>
          </p:spPr>
          <p:txBody>
            <a:bodyPr wrap="square" lIns="0" tIns="0" rIns="0" bIns="0" rtlCol="0">
              <a:spAutoFit/>
            </a:bodyPr>
            <a:lstStyle/>
            <a:p>
              <a:pPr algn="ctr"/>
              <a:r>
                <a:rPr lang="en-US" sz="1200">
                  <a:solidFill>
                    <a:schemeClr val="bg2">
                      <a:lumMod val="50000"/>
                    </a:schemeClr>
                  </a:solidFill>
                </a:rPr>
                <a:t>Visual Studio, Visual Studio for Mac, Visual Studio Code</a:t>
              </a:r>
            </a:p>
          </p:txBody>
        </p:sp>
      </p:grpSp>
    </p:spTree>
    <p:extLst>
      <p:ext uri="{BB962C8B-B14F-4D97-AF65-F5344CB8AC3E}">
        <p14:creationId xmlns:p14="http://schemas.microsoft.com/office/powerpoint/2010/main" val="2555803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750"/>
                                        <p:tgtEl>
                                          <p:spTgt spid="17"/>
                                        </p:tgtEl>
                                      </p:cBhvr>
                                    </p:animEffect>
                                    <p:anim calcmode="lin" valueType="num">
                                      <p:cBhvr>
                                        <p:cTn id="14" dur="750" fill="hold"/>
                                        <p:tgtEl>
                                          <p:spTgt spid="17"/>
                                        </p:tgtEl>
                                        <p:attrNameLst>
                                          <p:attrName>ppt_x</p:attrName>
                                        </p:attrNameLst>
                                      </p:cBhvr>
                                      <p:tavLst>
                                        <p:tav tm="0">
                                          <p:val>
                                            <p:strVal val="#ppt_x"/>
                                          </p:val>
                                        </p:tav>
                                        <p:tav tm="100000">
                                          <p:val>
                                            <p:strVal val="#ppt_x"/>
                                          </p:val>
                                        </p:tav>
                                      </p:tavLst>
                                    </p:anim>
                                    <p:anim calcmode="lin" valueType="num">
                                      <p:cBhvr>
                                        <p:cTn id="15" dur="7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Sample Source Code</a:t>
            </a:r>
          </a:p>
        </p:txBody>
      </p:sp>
      <p:sp>
        <p:nvSpPr>
          <p:cNvPr id="5" name="Text Placeholder 4"/>
          <p:cNvSpPr>
            <a:spLocks noGrp="1"/>
          </p:cNvSpPr>
          <p:nvPr>
            <p:ph type="body" sz="quarter" idx="10"/>
          </p:nvPr>
        </p:nvSpPr>
        <p:spPr>
          <a:xfrm>
            <a:off x="269240" y="1197639"/>
            <a:ext cx="11653522" cy="4567404"/>
          </a:xfrm>
        </p:spPr>
        <p:txBody>
          <a:bodyPr/>
          <a:lstStyle/>
          <a:p>
            <a:r>
              <a:rPr lang="en-US" dirty="0"/>
              <a:t>using System;</a:t>
            </a:r>
          </a:p>
          <a:p>
            <a:endParaRPr lang="en-US" dirty="0"/>
          </a:p>
          <a:p>
            <a:r>
              <a:rPr lang="en-US" dirty="0"/>
              <a:t>class Program</a:t>
            </a:r>
          </a:p>
          <a:p>
            <a:r>
              <a:rPr lang="en-US" dirty="0"/>
              <a:t>{</a:t>
            </a:r>
          </a:p>
          <a:p>
            <a:r>
              <a:rPr lang="en-US" dirty="0"/>
              <a:t>    static void Main(string[] </a:t>
            </a:r>
            <a:r>
              <a:rPr lang="en-US" dirty="0" err="1"/>
              <a:t>args</a:t>
            </a:r>
            <a:r>
              <a:rPr lang="en-US" dirty="0"/>
              <a:t>)</a:t>
            </a:r>
          </a:p>
          <a:p>
            <a:r>
              <a:rPr lang="mr-IN" dirty="0"/>
              <a:t>    {</a:t>
            </a:r>
          </a:p>
          <a:p>
            <a:r>
              <a:rPr lang="en-US" dirty="0"/>
              <a:t>        </a:t>
            </a:r>
            <a:r>
              <a:rPr lang="en-US" dirty="0" err="1"/>
              <a:t>Console.WriteLine</a:t>
            </a:r>
            <a:r>
              <a:rPr lang="en-US" dirty="0"/>
              <a:t>("Hello World!");</a:t>
            </a:r>
          </a:p>
          <a:p>
            <a:r>
              <a:rPr lang="mr-IN" dirty="0"/>
              <a:t>    }</a:t>
            </a:r>
          </a:p>
          <a:p>
            <a:r>
              <a:rPr lang="mr-IN" dirty="0"/>
              <a:t>}</a:t>
            </a:r>
          </a:p>
        </p:txBody>
      </p:sp>
    </p:spTree>
    <p:extLst>
      <p:ext uri="{BB962C8B-B14F-4D97-AF65-F5344CB8AC3E}">
        <p14:creationId xmlns:p14="http://schemas.microsoft.com/office/powerpoint/2010/main" val="106480611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CSProj</a:t>
            </a:r>
            <a:r>
              <a:rPr lang="en-US" dirty="0"/>
              <a:t> </a:t>
            </a:r>
            <a:r>
              <a:rPr lang="mr-IN" dirty="0"/>
              <a:t>–</a:t>
            </a:r>
            <a:r>
              <a:rPr lang="en-US" dirty="0"/>
              <a:t> default console template</a:t>
            </a:r>
          </a:p>
        </p:txBody>
      </p:sp>
      <p:sp>
        <p:nvSpPr>
          <p:cNvPr id="5" name="Text Placeholder 4"/>
          <p:cNvSpPr>
            <a:spLocks noGrp="1"/>
          </p:cNvSpPr>
          <p:nvPr>
            <p:ph type="body" sz="quarter" idx="10"/>
          </p:nvPr>
        </p:nvSpPr>
        <p:spPr>
          <a:xfrm>
            <a:off x="269240" y="1197639"/>
            <a:ext cx="12280948" cy="3964162"/>
          </a:xfrm>
        </p:spPr>
        <p:txBody>
          <a:bodyPr/>
          <a:lstStyle/>
          <a:p>
            <a:r>
              <a:rPr lang="en-US" dirty="0"/>
              <a:t>&lt;Project </a:t>
            </a:r>
            <a:r>
              <a:rPr lang="en-US" dirty="0" err="1"/>
              <a:t>Sdk</a:t>
            </a:r>
            <a:r>
              <a:rPr lang="en-US" dirty="0"/>
              <a:t>="</a:t>
            </a:r>
            <a:r>
              <a:rPr lang="en-US" dirty="0" err="1">
                <a:solidFill>
                  <a:srgbClr val="00B050"/>
                </a:solidFill>
              </a:rPr>
              <a:t>Microsoft.NET.Sdk</a:t>
            </a:r>
            <a:r>
              <a:rPr lang="en-US" dirty="0"/>
              <a:t>"&gt;</a:t>
            </a:r>
          </a:p>
          <a:p>
            <a:endParaRPr lang="en-US" dirty="0"/>
          </a:p>
          <a:p>
            <a:r>
              <a:rPr lang="en-US" dirty="0"/>
              <a:t>  &lt;</a:t>
            </a:r>
            <a:r>
              <a:rPr lang="en-US" dirty="0" err="1"/>
              <a:t>PropertyGroup</a:t>
            </a:r>
            <a:r>
              <a:rPr lang="en-US" dirty="0"/>
              <a:t>&gt;</a:t>
            </a:r>
          </a:p>
          <a:p>
            <a:r>
              <a:rPr lang="en-US" dirty="0"/>
              <a:t>    &lt;</a:t>
            </a:r>
            <a:r>
              <a:rPr lang="en-US" dirty="0" err="1"/>
              <a:t>OutputType</a:t>
            </a:r>
            <a:r>
              <a:rPr lang="en-US" dirty="0"/>
              <a:t>&gt;</a:t>
            </a:r>
            <a:r>
              <a:rPr lang="en-US" dirty="0">
                <a:solidFill>
                  <a:srgbClr val="00B050"/>
                </a:solidFill>
              </a:rPr>
              <a:t>Exe</a:t>
            </a:r>
            <a:r>
              <a:rPr lang="en-US" dirty="0"/>
              <a:t>&lt;/</a:t>
            </a:r>
            <a:r>
              <a:rPr lang="en-US" dirty="0" err="1"/>
              <a:t>OutputType</a:t>
            </a:r>
            <a:r>
              <a:rPr lang="en-US" dirty="0"/>
              <a:t>&gt;</a:t>
            </a:r>
          </a:p>
          <a:p>
            <a:r>
              <a:rPr lang="en-US" dirty="0"/>
              <a:t>    &lt;</a:t>
            </a:r>
            <a:r>
              <a:rPr lang="en-US" dirty="0" err="1"/>
              <a:t>TargetFramework</a:t>
            </a:r>
            <a:r>
              <a:rPr lang="en-US" dirty="0"/>
              <a:t>&gt;</a:t>
            </a:r>
            <a:r>
              <a:rPr lang="en-US" dirty="0">
                <a:solidFill>
                  <a:srgbClr val="00B050"/>
                </a:solidFill>
              </a:rPr>
              <a:t>netcoreapp3.0</a:t>
            </a:r>
            <a:r>
              <a:rPr lang="en-US" dirty="0"/>
              <a:t>&lt;/</a:t>
            </a:r>
            <a:r>
              <a:rPr lang="en-US" dirty="0" err="1"/>
              <a:t>TargetFramework</a:t>
            </a:r>
            <a:r>
              <a:rPr lang="en-US" dirty="0"/>
              <a:t>&gt;</a:t>
            </a:r>
          </a:p>
          <a:p>
            <a:r>
              <a:rPr lang="en-US" dirty="0"/>
              <a:t>  &lt;/</a:t>
            </a:r>
            <a:r>
              <a:rPr lang="en-US" dirty="0" err="1"/>
              <a:t>PropertyGroup</a:t>
            </a:r>
            <a:r>
              <a:rPr lang="en-US" dirty="0"/>
              <a:t>&gt;</a:t>
            </a:r>
            <a:br>
              <a:rPr lang="en-US" dirty="0"/>
            </a:br>
            <a:endParaRPr lang="en-US" dirty="0"/>
          </a:p>
          <a:p>
            <a:r>
              <a:rPr lang="en-US" dirty="0"/>
              <a:t>&lt;/Project&gt;</a:t>
            </a:r>
          </a:p>
        </p:txBody>
      </p:sp>
    </p:spTree>
    <p:extLst>
      <p:ext uri="{BB962C8B-B14F-4D97-AF65-F5344CB8AC3E}">
        <p14:creationId xmlns:p14="http://schemas.microsoft.com/office/powerpoint/2010/main" val="5373923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CSProj</a:t>
            </a:r>
            <a:r>
              <a:rPr lang="en-US" dirty="0"/>
              <a:t> </a:t>
            </a:r>
            <a:r>
              <a:rPr lang="mr-IN" dirty="0"/>
              <a:t>–</a:t>
            </a:r>
            <a:r>
              <a:rPr lang="en-US" dirty="0"/>
              <a:t> default Web template</a:t>
            </a:r>
          </a:p>
        </p:txBody>
      </p:sp>
      <p:sp>
        <p:nvSpPr>
          <p:cNvPr id="5" name="Text Placeholder 4"/>
          <p:cNvSpPr>
            <a:spLocks noGrp="1"/>
          </p:cNvSpPr>
          <p:nvPr>
            <p:ph type="body" sz="quarter" idx="10"/>
          </p:nvPr>
        </p:nvSpPr>
        <p:spPr>
          <a:xfrm>
            <a:off x="269240" y="1197638"/>
            <a:ext cx="12280948" cy="3360920"/>
          </a:xfrm>
        </p:spPr>
        <p:txBody>
          <a:bodyPr/>
          <a:lstStyle/>
          <a:p>
            <a:r>
              <a:rPr lang="en-US" dirty="0"/>
              <a:t>&lt;Project </a:t>
            </a:r>
            <a:r>
              <a:rPr lang="en-US" dirty="0" err="1"/>
              <a:t>Sdk</a:t>
            </a:r>
            <a:r>
              <a:rPr lang="en-US" dirty="0"/>
              <a:t>="</a:t>
            </a:r>
            <a:r>
              <a:rPr lang="en-US" dirty="0" err="1"/>
              <a:t>Microsoft.NET.Sdk.Web</a:t>
            </a:r>
            <a:r>
              <a:rPr lang="en-US" dirty="0"/>
              <a:t>"&gt;</a:t>
            </a:r>
          </a:p>
          <a:p>
            <a:br>
              <a:rPr lang="en-US" dirty="0"/>
            </a:br>
            <a:r>
              <a:rPr lang="en-US" dirty="0"/>
              <a:t>&lt;</a:t>
            </a:r>
            <a:r>
              <a:rPr lang="en-US" dirty="0" err="1"/>
              <a:t>PropertyGroup</a:t>
            </a:r>
            <a:r>
              <a:rPr lang="en-US" dirty="0"/>
              <a:t>&gt;</a:t>
            </a:r>
          </a:p>
          <a:p>
            <a:r>
              <a:rPr lang="en-US" dirty="0"/>
              <a:t>&lt;</a:t>
            </a:r>
            <a:r>
              <a:rPr lang="en-US" dirty="0" err="1"/>
              <a:t>TargetFramework</a:t>
            </a:r>
            <a:r>
              <a:rPr lang="en-US" dirty="0"/>
              <a:t>&gt;</a:t>
            </a:r>
            <a:r>
              <a:rPr lang="en-US" dirty="0">
                <a:solidFill>
                  <a:srgbClr val="92D050"/>
                </a:solidFill>
              </a:rPr>
              <a:t>netcoreapp3.0</a:t>
            </a:r>
            <a:r>
              <a:rPr lang="en-US" dirty="0"/>
              <a:t>&lt;/</a:t>
            </a:r>
            <a:r>
              <a:rPr lang="en-US" dirty="0" err="1"/>
              <a:t>TargetFramework</a:t>
            </a:r>
            <a:r>
              <a:rPr lang="en-US" dirty="0"/>
              <a:t>&gt;</a:t>
            </a:r>
          </a:p>
          <a:p>
            <a:r>
              <a:rPr lang="en-US" dirty="0"/>
              <a:t>&lt;/</a:t>
            </a:r>
            <a:r>
              <a:rPr lang="en-US" dirty="0" err="1"/>
              <a:t>PropertyGroup</a:t>
            </a:r>
            <a:r>
              <a:rPr lang="en-US" dirty="0"/>
              <a:t>&gt;</a:t>
            </a:r>
          </a:p>
          <a:p>
            <a:br>
              <a:rPr lang="en-US" dirty="0"/>
            </a:br>
            <a:r>
              <a:rPr lang="en-US" dirty="0"/>
              <a:t>&lt;/Project&gt;</a:t>
            </a:r>
          </a:p>
        </p:txBody>
      </p:sp>
    </p:spTree>
    <p:extLst>
      <p:ext uri="{BB962C8B-B14F-4D97-AF65-F5344CB8AC3E}">
        <p14:creationId xmlns:p14="http://schemas.microsoft.com/office/powerpoint/2010/main" val="39396803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Core CLI</a:t>
            </a:r>
          </a:p>
        </p:txBody>
      </p:sp>
    </p:spTree>
    <p:extLst>
      <p:ext uri="{BB962C8B-B14F-4D97-AF65-F5344CB8AC3E}">
        <p14:creationId xmlns:p14="http://schemas.microsoft.com/office/powerpoint/2010/main" val="176182959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are the .NET Core command-line tools?</a:t>
            </a:r>
          </a:p>
        </p:txBody>
      </p:sp>
      <p:sp>
        <p:nvSpPr>
          <p:cNvPr id="5" name="Content Placeholder 4"/>
          <p:cNvSpPr>
            <a:spLocks noGrp="1"/>
          </p:cNvSpPr>
          <p:nvPr>
            <p:ph type="body" sz="quarter" idx="10"/>
          </p:nvPr>
        </p:nvSpPr>
        <p:spPr>
          <a:xfrm>
            <a:off x="838946" y="1825852"/>
            <a:ext cx="10514108" cy="3016210"/>
          </a:xfrm>
          <a:prstGeom prst="rect">
            <a:avLst/>
          </a:prstGeom>
        </p:spPr>
        <p:txBody>
          <a:bodyPr/>
          <a:lstStyle/>
          <a:p>
            <a:pPr marL="0" indent="0" algn="ctr" defTabSz="914225">
              <a:spcBef>
                <a:spcPts val="0"/>
              </a:spcBef>
              <a:buSzTx/>
              <a:buNone/>
              <a:defRPr/>
            </a:pPr>
            <a:r>
              <a:rPr lang="en-US" b="1" dirty="0"/>
              <a:t>Cross-platform </a:t>
            </a:r>
            <a:r>
              <a:rPr lang="en-US" dirty="0"/>
              <a:t>command-line set of tools that are</a:t>
            </a:r>
            <a:r>
              <a:rPr lang="is-IS" dirty="0"/>
              <a:t>…</a:t>
            </a:r>
            <a:endParaRPr lang="en-US" dirty="0"/>
          </a:p>
          <a:p>
            <a:pPr marL="0" indent="0" algn="ctr" defTabSz="914225">
              <a:spcBef>
                <a:spcPts val="0"/>
              </a:spcBef>
              <a:buSzTx/>
              <a:buNone/>
              <a:defRPr/>
            </a:pPr>
            <a:endParaRPr lang="en-US" dirty="0"/>
          </a:p>
          <a:p>
            <a:pPr marL="0" indent="0" algn="ctr" defTabSz="914225">
              <a:spcBef>
                <a:spcPts val="0"/>
              </a:spcBef>
              <a:buSzTx/>
              <a:buNone/>
              <a:defRPr/>
            </a:pPr>
            <a:r>
              <a:rPr lang="is-IS" b="1" dirty="0"/>
              <a:t>…</a:t>
            </a:r>
            <a:r>
              <a:rPr lang="en-US" b="1" dirty="0"/>
              <a:t>focused</a:t>
            </a:r>
            <a:r>
              <a:rPr lang="en-US" dirty="0"/>
              <a:t> on building code</a:t>
            </a:r>
            <a:r>
              <a:rPr lang="is-IS" dirty="0"/>
              <a:t>…</a:t>
            </a:r>
            <a:r>
              <a:rPr lang="en-US" dirty="0"/>
              <a:t> </a:t>
            </a:r>
          </a:p>
          <a:p>
            <a:pPr marL="0" indent="0" algn="ctr" defTabSz="914225">
              <a:spcBef>
                <a:spcPts val="0"/>
              </a:spcBef>
              <a:buSzTx/>
              <a:buNone/>
              <a:defRPr/>
            </a:pPr>
            <a:endParaRPr lang="en-US" dirty="0"/>
          </a:p>
          <a:p>
            <a:pPr marL="0" indent="0" algn="ctr" defTabSz="914225">
              <a:spcBef>
                <a:spcPts val="0"/>
              </a:spcBef>
              <a:buSzTx/>
              <a:buNone/>
              <a:defRPr/>
            </a:pPr>
            <a:r>
              <a:rPr lang="is-IS" dirty="0"/>
              <a:t>…</a:t>
            </a:r>
            <a:r>
              <a:rPr lang="en-US" dirty="0"/>
              <a:t>for both </a:t>
            </a:r>
            <a:r>
              <a:rPr lang="en-US" b="1" dirty="0"/>
              <a:t>humans</a:t>
            </a:r>
            <a:r>
              <a:rPr lang="is-IS" dirty="0"/>
              <a:t>…</a:t>
            </a:r>
            <a:endParaRPr lang="en-US" dirty="0"/>
          </a:p>
          <a:p>
            <a:pPr marL="0" indent="0" algn="ctr" defTabSz="914225">
              <a:spcBef>
                <a:spcPts val="0"/>
              </a:spcBef>
              <a:buSzTx/>
              <a:buNone/>
              <a:defRPr/>
            </a:pPr>
            <a:endParaRPr lang="en-US" dirty="0"/>
          </a:p>
          <a:p>
            <a:pPr marL="0" indent="0" algn="ctr" defTabSz="914225">
              <a:spcBef>
                <a:spcPts val="0"/>
              </a:spcBef>
              <a:buSzTx/>
              <a:buNone/>
              <a:defRPr/>
            </a:pPr>
            <a:r>
              <a:rPr lang="is-IS" dirty="0"/>
              <a:t>…a</a:t>
            </a:r>
            <a:r>
              <a:rPr lang="en-US" dirty="0" err="1"/>
              <a:t>nd</a:t>
            </a:r>
            <a:r>
              <a:rPr lang="en-US" dirty="0"/>
              <a:t> </a:t>
            </a:r>
            <a:r>
              <a:rPr lang="en-US" b="1" dirty="0"/>
              <a:t>machines</a:t>
            </a:r>
            <a:r>
              <a:rPr lang="en-US" dirty="0"/>
              <a:t> </a:t>
            </a:r>
          </a:p>
        </p:txBody>
      </p:sp>
    </p:spTree>
    <p:extLst>
      <p:ext uri="{BB962C8B-B14F-4D97-AF65-F5344CB8AC3E}">
        <p14:creationId xmlns:p14="http://schemas.microsoft.com/office/powerpoint/2010/main" val="281580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fade">
                                      <p:cBhvr>
                                        <p:cTn id="11" dur="500"/>
                                        <p:tgtEl>
                                          <p:spTgt spid="5">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8263" y="585788"/>
            <a:ext cx="3182027" cy="5683250"/>
          </a:xfrm>
          <a:prstGeom prst="rect">
            <a:avLst/>
          </a:prstGeom>
        </p:spPr>
        <p:txBody>
          <a:bodyPr wrap="square" anchor="ctr">
            <a:normAutofit/>
          </a:bodyPr>
          <a:lstStyle/>
          <a:p>
            <a:r>
              <a:rPr lang="en-US" dirty="0"/>
              <a:t>Principles of design</a:t>
            </a:r>
          </a:p>
        </p:txBody>
      </p:sp>
      <p:sp>
        <p:nvSpPr>
          <p:cNvPr id="3" name="Content Placeholder 2"/>
          <p:cNvSpPr>
            <a:spLocks noGrp="1"/>
          </p:cNvSpPr>
          <p:nvPr>
            <p:ph type="body" sz="quarter" idx="11"/>
          </p:nvPr>
        </p:nvSpPr>
        <p:spPr>
          <a:xfrm>
            <a:off x="4941888" y="585788"/>
            <a:ext cx="6667500" cy="5683249"/>
          </a:xfrm>
          <a:prstGeom prst="rect">
            <a:avLst/>
          </a:prstGeom>
        </p:spPr>
        <p:txBody>
          <a:bodyPr wrap="square" anchor="ctr">
            <a:normAutofit/>
          </a:bodyPr>
          <a:lstStyle/>
          <a:p>
            <a:r>
              <a:rPr lang="en-US"/>
              <a:t>Several principles inform CLI design:</a:t>
            </a:r>
          </a:p>
          <a:p>
            <a:pPr lvl="1"/>
            <a:endParaRPr lang="en-US" sz="2800"/>
          </a:p>
          <a:p>
            <a:pPr lvl="1"/>
            <a:r>
              <a:rPr lang="en-US" sz="2800" err="1"/>
              <a:t>NuGet</a:t>
            </a:r>
            <a:r>
              <a:rPr lang="en-US" sz="2800"/>
              <a:t> (and $PATH-based) extensibility </a:t>
            </a:r>
          </a:p>
          <a:p>
            <a:pPr lvl="1"/>
            <a:r>
              <a:rPr lang="en-US" sz="2800"/>
              <a:t>Every command is a verb (“compile”, “run”, “restore” etc.) </a:t>
            </a:r>
          </a:p>
          <a:p>
            <a:pPr lvl="1"/>
            <a:r>
              <a:rPr lang="en-US" sz="2800"/>
              <a:t>The driver knows enough to run the command(s) and no more</a:t>
            </a:r>
          </a:p>
          <a:p>
            <a:pPr lvl="1"/>
            <a:r>
              <a:rPr lang="en-US" sz="2800"/>
              <a:t>All core commands are consumable by humans </a:t>
            </a:r>
            <a:r>
              <a:rPr lang="en-US" sz="2800" b="1"/>
              <a:t>and</a:t>
            </a:r>
            <a:r>
              <a:rPr lang="en-US" sz="2800"/>
              <a:t> machines </a:t>
            </a:r>
          </a:p>
        </p:txBody>
      </p:sp>
    </p:spTree>
    <p:extLst>
      <p:ext uri="{BB962C8B-B14F-4D97-AF65-F5344CB8AC3E}">
        <p14:creationId xmlns:p14="http://schemas.microsoft.com/office/powerpoint/2010/main" val="3351700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 commands: basic architecture </a:t>
            </a:r>
          </a:p>
        </p:txBody>
      </p:sp>
      <p:sp>
        <p:nvSpPr>
          <p:cNvPr id="4" name="TextBox 3"/>
          <p:cNvSpPr txBox="1"/>
          <p:nvPr/>
        </p:nvSpPr>
        <p:spPr>
          <a:xfrm>
            <a:off x="1722929" y="3009862"/>
            <a:ext cx="2315121" cy="754315"/>
          </a:xfrm>
          <a:prstGeom prst="rect">
            <a:avLst/>
          </a:prstGeom>
          <a:noFill/>
        </p:spPr>
        <p:txBody>
          <a:bodyPr wrap="none" rtlCol="0">
            <a:spAutoFit/>
          </a:bodyPr>
          <a:lstStyle/>
          <a:p>
            <a:r>
              <a:rPr lang="en-US" sz="4313" b="1" dirty="0">
                <a:latin typeface="Consolas" charset="0"/>
                <a:ea typeface="Consolas" charset="0"/>
                <a:cs typeface="Consolas" charset="0"/>
              </a:rPr>
              <a:t>dotnet</a:t>
            </a:r>
            <a:r>
              <a:rPr lang="en-US" sz="4313" dirty="0">
                <a:latin typeface="Consolas" charset="0"/>
                <a:ea typeface="Consolas" charset="0"/>
                <a:cs typeface="Consolas" charset="0"/>
              </a:rPr>
              <a:t> </a:t>
            </a:r>
          </a:p>
        </p:txBody>
      </p:sp>
      <p:sp>
        <p:nvSpPr>
          <p:cNvPr id="5" name="TextBox 4"/>
          <p:cNvSpPr txBox="1"/>
          <p:nvPr/>
        </p:nvSpPr>
        <p:spPr>
          <a:xfrm>
            <a:off x="4260519" y="3005023"/>
            <a:ext cx="1705383" cy="754315"/>
          </a:xfrm>
          <a:prstGeom prst="rect">
            <a:avLst/>
          </a:prstGeom>
          <a:noFill/>
        </p:spPr>
        <p:txBody>
          <a:bodyPr wrap="none" rtlCol="0">
            <a:spAutoFit/>
          </a:bodyPr>
          <a:lstStyle/>
          <a:p>
            <a:r>
              <a:rPr lang="en-US" sz="4313" b="1" dirty="0">
                <a:latin typeface="Consolas" charset="0"/>
                <a:ea typeface="Consolas" charset="0"/>
                <a:cs typeface="Consolas" charset="0"/>
              </a:rPr>
              <a:t>build</a:t>
            </a:r>
          </a:p>
        </p:txBody>
      </p:sp>
      <p:sp>
        <p:nvSpPr>
          <p:cNvPr id="6" name="TextBox 5"/>
          <p:cNvSpPr txBox="1"/>
          <p:nvPr/>
        </p:nvSpPr>
        <p:spPr>
          <a:xfrm>
            <a:off x="6305656" y="3005023"/>
            <a:ext cx="4754075" cy="754315"/>
          </a:xfrm>
          <a:prstGeom prst="rect">
            <a:avLst/>
          </a:prstGeom>
          <a:noFill/>
        </p:spPr>
        <p:txBody>
          <a:bodyPr wrap="none" rtlCol="0">
            <a:spAutoFit/>
          </a:bodyPr>
          <a:lstStyle/>
          <a:p>
            <a:r>
              <a:rPr lang="en-US" sz="4313" b="1" dirty="0">
                <a:latin typeface="Consolas" charset="0"/>
                <a:ea typeface="Consolas" charset="0"/>
                <a:cs typeface="Consolas" charset="0"/>
              </a:rPr>
              <a:t>--output [path]</a:t>
            </a:r>
          </a:p>
        </p:txBody>
      </p:sp>
      <p:sp>
        <p:nvSpPr>
          <p:cNvPr id="10" name="Left Brace 9"/>
          <p:cNvSpPr/>
          <p:nvPr/>
        </p:nvSpPr>
        <p:spPr>
          <a:xfrm rot="16200000">
            <a:off x="2596838" y="2706989"/>
            <a:ext cx="342777" cy="2364094"/>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p:cNvSpPr/>
          <p:nvPr/>
        </p:nvSpPr>
        <p:spPr>
          <a:xfrm rot="16200000">
            <a:off x="5016594" y="2883733"/>
            <a:ext cx="342777" cy="2035846"/>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p:cNvSpPr/>
          <p:nvPr/>
        </p:nvSpPr>
        <p:spPr>
          <a:xfrm rot="16200000">
            <a:off x="8546607" y="1597241"/>
            <a:ext cx="342777" cy="4586530"/>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962671" y="4191867"/>
            <a:ext cx="1700594" cy="523220"/>
          </a:xfrm>
          <a:prstGeom prst="rect">
            <a:avLst/>
          </a:prstGeom>
          <a:noFill/>
        </p:spPr>
        <p:txBody>
          <a:bodyPr wrap="none" rtlCol="0">
            <a:spAutoFit/>
          </a:bodyPr>
          <a:lstStyle/>
          <a:p>
            <a:r>
              <a:rPr lang="en-US" sz="2800"/>
              <a:t>the driver</a:t>
            </a:r>
            <a:endParaRPr lang="en-US" sz="2800" dirty="0"/>
          </a:p>
        </p:txBody>
      </p:sp>
      <p:sp>
        <p:nvSpPr>
          <p:cNvPr id="14" name="TextBox 13"/>
          <p:cNvSpPr txBox="1"/>
          <p:nvPr/>
        </p:nvSpPr>
        <p:spPr>
          <a:xfrm>
            <a:off x="3889414" y="4191867"/>
            <a:ext cx="2785827" cy="523220"/>
          </a:xfrm>
          <a:prstGeom prst="rect">
            <a:avLst/>
          </a:prstGeom>
          <a:noFill/>
        </p:spPr>
        <p:txBody>
          <a:bodyPr wrap="none" rtlCol="0">
            <a:spAutoFit/>
          </a:bodyPr>
          <a:lstStyle/>
          <a:p>
            <a:r>
              <a:rPr lang="en-US" sz="2800" dirty="0"/>
              <a:t>verb (command)</a:t>
            </a:r>
          </a:p>
        </p:txBody>
      </p:sp>
      <p:sp>
        <p:nvSpPr>
          <p:cNvPr id="15" name="TextBox 14"/>
          <p:cNvSpPr txBox="1"/>
          <p:nvPr/>
        </p:nvSpPr>
        <p:spPr>
          <a:xfrm>
            <a:off x="7478824" y="4190982"/>
            <a:ext cx="2668872" cy="523220"/>
          </a:xfrm>
          <a:prstGeom prst="rect">
            <a:avLst/>
          </a:prstGeom>
          <a:noFill/>
        </p:spPr>
        <p:txBody>
          <a:bodyPr wrap="none" rtlCol="0">
            <a:spAutoFit/>
          </a:bodyPr>
          <a:lstStyle/>
          <a:p>
            <a:r>
              <a:rPr lang="en-US" sz="2800" dirty="0"/>
              <a:t>verb arguments</a:t>
            </a:r>
          </a:p>
        </p:txBody>
      </p:sp>
    </p:spTree>
    <p:extLst>
      <p:ext uri="{BB962C8B-B14F-4D97-AF65-F5344CB8AC3E}">
        <p14:creationId xmlns:p14="http://schemas.microsoft.com/office/powerpoint/2010/main" val="2509446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7"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strVal val="#ppt_h"/>
                                          </p:val>
                                        </p:tav>
                                        <p:tav tm="100000">
                                          <p:val>
                                            <p:strVal val="#ppt_h"/>
                                          </p:val>
                                        </p:tav>
                                      </p:tavLst>
                                    </p:anim>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strVal val="#ppt_h"/>
                                          </p:val>
                                        </p:tav>
                                        <p:tav tm="100000">
                                          <p:val>
                                            <p:strVal val="#ppt_h"/>
                                          </p:val>
                                        </p:tav>
                                      </p:tavLst>
                                    </p:anim>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7" presetClass="entr" presetSubtype="1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strVal val="#ppt_h"/>
                                          </p:val>
                                        </p:tav>
                                        <p:tav tm="100000">
                                          <p:val>
                                            <p:strVal val="#ppt_h"/>
                                          </p:val>
                                        </p:tav>
                                      </p:tavLst>
                                    </p:anim>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animBg="1"/>
      <p:bldP spid="11" grpId="0" animBg="1"/>
      <p:bldP spid="12" grpId="0" animBg="1"/>
      <p:bldP spid="13" grpId="0"/>
      <p:bldP spid="14" grpId="0"/>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 commands: architecture explained</a:t>
            </a:r>
          </a:p>
        </p:txBody>
      </p:sp>
      <p:sp>
        <p:nvSpPr>
          <p:cNvPr id="3" name="Content Placeholder 2"/>
          <p:cNvSpPr>
            <a:spLocks noGrp="1"/>
          </p:cNvSpPr>
          <p:nvPr>
            <p:ph type="body" sz="quarter" idx="10"/>
          </p:nvPr>
        </p:nvSpPr>
        <p:spPr>
          <a:xfrm>
            <a:off x="838946" y="1825852"/>
            <a:ext cx="10514108" cy="4350721"/>
          </a:xfrm>
          <a:prstGeom prst="rect">
            <a:avLst/>
          </a:prstGeom>
        </p:spPr>
        <p:txBody>
          <a:bodyPr>
            <a:normAutofit/>
          </a:bodyPr>
          <a:lstStyle/>
          <a:p>
            <a:r>
              <a:rPr lang="en-US" b="1" dirty="0"/>
              <a:t>Driver</a:t>
            </a:r>
            <a:r>
              <a:rPr lang="en-US" dirty="0"/>
              <a:t>, dotnet, is invoked first, followed by a </a:t>
            </a:r>
            <a:r>
              <a:rPr lang="en-US" b="1" dirty="0"/>
              <a:t>verb</a:t>
            </a:r>
          </a:p>
          <a:p>
            <a:endParaRPr lang="en-US" dirty="0"/>
          </a:p>
          <a:p>
            <a:r>
              <a:rPr lang="en-US" dirty="0"/>
              <a:t>The verb is a </a:t>
            </a:r>
            <a:r>
              <a:rPr lang="en-US" b="1" dirty="0"/>
              <a:t>command</a:t>
            </a:r>
            <a:r>
              <a:rPr lang="en-US" dirty="0"/>
              <a:t> that is implemented as:</a:t>
            </a:r>
          </a:p>
          <a:p>
            <a:pPr lvl="1"/>
            <a:r>
              <a:rPr lang="en-US" dirty="0"/>
              <a:t>A </a:t>
            </a:r>
            <a:r>
              <a:rPr lang="en-US" dirty="0" err="1"/>
              <a:t>NuGet</a:t>
            </a:r>
            <a:r>
              <a:rPr lang="en-US" dirty="0"/>
              <a:t> package</a:t>
            </a:r>
          </a:p>
          <a:p>
            <a:pPr lvl="1"/>
            <a:r>
              <a:rPr lang="en-US" dirty="0"/>
              <a:t>A binary in the $PATH</a:t>
            </a:r>
          </a:p>
          <a:p>
            <a:endParaRPr lang="en-US" dirty="0"/>
          </a:p>
          <a:p>
            <a:r>
              <a:rPr lang="en-US" dirty="0"/>
              <a:t>Driver invokes the command passing the </a:t>
            </a:r>
            <a:r>
              <a:rPr lang="en-US" b="1" dirty="0"/>
              <a:t>arguments</a:t>
            </a:r>
            <a:r>
              <a:rPr lang="en-US" dirty="0"/>
              <a:t> to it</a:t>
            </a:r>
          </a:p>
          <a:p>
            <a:pPr lvl="1"/>
            <a:r>
              <a:rPr lang="en-US" dirty="0"/>
              <a:t>The command is responsible for the arguments</a:t>
            </a:r>
          </a:p>
          <a:p>
            <a:endParaRPr lang="en-US" dirty="0"/>
          </a:p>
        </p:txBody>
      </p:sp>
    </p:spTree>
    <p:extLst>
      <p:ext uri="{BB962C8B-B14F-4D97-AF65-F5344CB8AC3E}">
        <p14:creationId xmlns:p14="http://schemas.microsoft.com/office/powerpoint/2010/main" val="231185745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 Core SDK </a:t>
            </a:r>
            <a:r>
              <a:rPr lang="en-US" dirty="0" err="1"/>
              <a:t>Commandline</a:t>
            </a:r>
            <a:r>
              <a:rPr lang="en-US" dirty="0"/>
              <a:t> Usage (1/2)</a:t>
            </a:r>
          </a:p>
        </p:txBody>
      </p:sp>
      <p:graphicFrame>
        <p:nvGraphicFramePr>
          <p:cNvPr id="3" name="Table 2">
            <a:extLst>
              <a:ext uri="{FF2B5EF4-FFF2-40B4-BE49-F238E27FC236}">
                <a16:creationId xmlns:a16="http://schemas.microsoft.com/office/drawing/2014/main" id="{C76AA982-6F12-4D3D-B1C5-65A12C1616B6}"/>
              </a:ext>
            </a:extLst>
          </p:cNvPr>
          <p:cNvGraphicFramePr>
            <a:graphicFrameLocks noGrp="1"/>
          </p:cNvGraphicFramePr>
          <p:nvPr/>
        </p:nvGraphicFramePr>
        <p:xfrm>
          <a:off x="132299" y="1367245"/>
          <a:ext cx="11880039" cy="5329515"/>
        </p:xfrm>
        <a:graphic>
          <a:graphicData uri="http://schemas.openxmlformats.org/drawingml/2006/table">
            <a:tbl>
              <a:tblPr firstRow="1">
                <a:tableStyleId>{073A0DAA-6AF3-43AB-8588-CEC1D06C72B9}</a:tableStyleId>
              </a:tblPr>
              <a:tblGrid>
                <a:gridCol w="2465668">
                  <a:extLst>
                    <a:ext uri="{9D8B030D-6E8A-4147-A177-3AD203B41FA5}">
                      <a16:colId xmlns:a16="http://schemas.microsoft.com/office/drawing/2014/main" val="319874364"/>
                    </a:ext>
                  </a:extLst>
                </a:gridCol>
                <a:gridCol w="9414371">
                  <a:extLst>
                    <a:ext uri="{9D8B030D-6E8A-4147-A177-3AD203B41FA5}">
                      <a16:colId xmlns:a16="http://schemas.microsoft.com/office/drawing/2014/main" val="1744255638"/>
                    </a:ext>
                  </a:extLst>
                </a:gridCol>
              </a:tblGrid>
              <a:tr h="542007">
                <a:tc>
                  <a:txBody>
                    <a:bodyPr/>
                    <a:lstStyle/>
                    <a:p>
                      <a:pPr algn="l" fontAlgn="b"/>
                      <a:r>
                        <a:rPr lang="en-US" sz="2700" u="none" strike="noStrike" dirty="0">
                          <a:effectLst/>
                        </a:rPr>
                        <a:t>Command</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Purpose</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818613867"/>
                  </a:ext>
                </a:extLst>
              </a:tr>
              <a:tr h="542007">
                <a:tc>
                  <a:txBody>
                    <a:bodyPr/>
                    <a:lstStyle/>
                    <a:p>
                      <a:pPr algn="l" fontAlgn="b"/>
                      <a:r>
                        <a:rPr lang="en-US" sz="2700" u="none" strike="noStrike" dirty="0">
                          <a:effectLst/>
                        </a:rPr>
                        <a:t>dotnet new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Initialize .NET projects.</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847847860"/>
                  </a:ext>
                </a:extLst>
              </a:tr>
              <a:tr h="542007">
                <a:tc>
                  <a:txBody>
                    <a:bodyPr/>
                    <a:lstStyle/>
                    <a:p>
                      <a:pPr algn="l" fontAlgn="b"/>
                      <a:r>
                        <a:rPr lang="en-US" sz="2700" u="none" strike="noStrike" dirty="0">
                          <a:effectLst/>
                        </a:rPr>
                        <a:t>dotnet restore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Restore dependencies specified in the .NET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1977054690"/>
                  </a:ext>
                </a:extLst>
              </a:tr>
              <a:tr h="542007">
                <a:tc>
                  <a:txBody>
                    <a:bodyPr/>
                    <a:lstStyle/>
                    <a:p>
                      <a:pPr algn="l" fontAlgn="b"/>
                      <a:r>
                        <a:rPr lang="en-US" sz="2700" u="none" strike="noStrike">
                          <a:effectLst/>
                        </a:rPr>
                        <a:t>dotnet run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Compiles and immediately executes a .NET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3346013994"/>
                  </a:ext>
                </a:extLst>
              </a:tr>
              <a:tr h="542007">
                <a:tc>
                  <a:txBody>
                    <a:bodyPr/>
                    <a:lstStyle/>
                    <a:p>
                      <a:pPr algn="l" fontAlgn="b"/>
                      <a:r>
                        <a:rPr lang="en-US" sz="2700" u="none" strike="noStrike">
                          <a:effectLst/>
                        </a:rPr>
                        <a:t>dotnet build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Builds a .NET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52659758"/>
                  </a:ext>
                </a:extLst>
              </a:tr>
              <a:tr h="517062">
                <a:tc>
                  <a:txBody>
                    <a:bodyPr/>
                    <a:lstStyle/>
                    <a:p>
                      <a:pPr algn="l" fontAlgn="b"/>
                      <a:r>
                        <a:rPr lang="en-US" sz="2700" u="none" strike="noStrike" dirty="0">
                          <a:effectLst/>
                        </a:rPr>
                        <a:t>dotnet publish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Publishes a .NET project for deployment (incl. runtime).</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176473586"/>
                  </a:ext>
                </a:extLst>
              </a:tr>
              <a:tr h="542007">
                <a:tc>
                  <a:txBody>
                    <a:bodyPr/>
                    <a:lstStyle/>
                    <a:p>
                      <a:pPr algn="l" fontAlgn="b"/>
                      <a:r>
                        <a:rPr lang="en-US" sz="2700" u="none" strike="noStrike">
                          <a:effectLst/>
                        </a:rPr>
                        <a:t>dotnet test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Runs unit tests using the test runner specified in the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704518248"/>
                  </a:ext>
                </a:extLst>
              </a:tr>
              <a:tr h="542007">
                <a:tc>
                  <a:txBody>
                    <a:bodyPr/>
                    <a:lstStyle/>
                    <a:p>
                      <a:pPr algn="l" fontAlgn="b"/>
                      <a:r>
                        <a:rPr lang="en-US" sz="2700" u="none" strike="noStrike">
                          <a:effectLst/>
                        </a:rPr>
                        <a:t>dotnet pack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Creates a NuGet package.</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442031860"/>
                  </a:ext>
                </a:extLst>
              </a:tr>
              <a:tr h="1018404">
                <a:tc>
                  <a:txBody>
                    <a:bodyPr/>
                    <a:lstStyle/>
                    <a:p>
                      <a:pPr algn="l" fontAlgn="b"/>
                      <a:r>
                        <a:rPr lang="en-US" sz="2700" u="none" strike="noStrike" dirty="0">
                          <a:effectLst/>
                        </a:rPr>
                        <a:t>dotnet migrate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Migrates </a:t>
                      </a:r>
                      <a:r>
                        <a:rPr lang="en-US" sz="2700" u="none" strike="noStrike" dirty="0" err="1">
                          <a:effectLst/>
                        </a:rPr>
                        <a:t>project.json</a:t>
                      </a:r>
                      <a:r>
                        <a:rPr lang="en-US" sz="2700" u="none" strike="noStrike" dirty="0">
                          <a:effectLst/>
                        </a:rPr>
                        <a:t> project to </a:t>
                      </a:r>
                      <a:r>
                        <a:rPr lang="en-US" sz="2700" u="none" strike="noStrike" dirty="0" err="1">
                          <a:effectLst/>
                        </a:rPr>
                        <a:t>msbuild</a:t>
                      </a:r>
                      <a:r>
                        <a:rPr lang="en-US" sz="2700" u="none" strike="noStrike" dirty="0">
                          <a:effectLst/>
                        </a:rPr>
                        <a:t> based project.</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485638740"/>
                  </a:ext>
                </a:extLst>
              </a:tr>
            </a:tbl>
          </a:graphicData>
        </a:graphic>
      </p:graphicFrame>
    </p:spTree>
    <p:extLst>
      <p:ext uri="{BB962C8B-B14F-4D97-AF65-F5344CB8AC3E}">
        <p14:creationId xmlns:p14="http://schemas.microsoft.com/office/powerpoint/2010/main" val="5684008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 Core SDK </a:t>
            </a:r>
            <a:r>
              <a:rPr lang="en-US" dirty="0" err="1"/>
              <a:t>Commandline</a:t>
            </a:r>
            <a:r>
              <a:rPr lang="en-US" dirty="0"/>
              <a:t> Usage (2/2)</a:t>
            </a:r>
          </a:p>
        </p:txBody>
      </p:sp>
      <p:graphicFrame>
        <p:nvGraphicFramePr>
          <p:cNvPr id="3" name="Table 2">
            <a:extLst>
              <a:ext uri="{FF2B5EF4-FFF2-40B4-BE49-F238E27FC236}">
                <a16:creationId xmlns:a16="http://schemas.microsoft.com/office/drawing/2014/main" id="{C76AA982-6F12-4D3D-B1C5-65A12C1616B6}"/>
              </a:ext>
            </a:extLst>
          </p:cNvPr>
          <p:cNvGraphicFramePr>
            <a:graphicFrameLocks noGrp="1"/>
          </p:cNvGraphicFramePr>
          <p:nvPr/>
        </p:nvGraphicFramePr>
        <p:xfrm>
          <a:off x="132299" y="1367245"/>
          <a:ext cx="11880039" cy="5329515"/>
        </p:xfrm>
        <a:graphic>
          <a:graphicData uri="http://schemas.openxmlformats.org/drawingml/2006/table">
            <a:tbl>
              <a:tblPr firstRow="1">
                <a:tableStyleId>{073A0DAA-6AF3-43AB-8588-CEC1D06C72B9}</a:tableStyleId>
              </a:tblPr>
              <a:tblGrid>
                <a:gridCol w="2465668">
                  <a:extLst>
                    <a:ext uri="{9D8B030D-6E8A-4147-A177-3AD203B41FA5}">
                      <a16:colId xmlns:a16="http://schemas.microsoft.com/office/drawing/2014/main" val="319874364"/>
                    </a:ext>
                  </a:extLst>
                </a:gridCol>
                <a:gridCol w="9414371">
                  <a:extLst>
                    <a:ext uri="{9D8B030D-6E8A-4147-A177-3AD203B41FA5}">
                      <a16:colId xmlns:a16="http://schemas.microsoft.com/office/drawing/2014/main" val="1744255638"/>
                    </a:ext>
                  </a:extLst>
                </a:gridCol>
              </a:tblGrid>
              <a:tr h="542007">
                <a:tc>
                  <a:txBody>
                    <a:bodyPr/>
                    <a:lstStyle/>
                    <a:p>
                      <a:pPr algn="l" fontAlgn="b"/>
                      <a:r>
                        <a:rPr lang="en-US" sz="2700" u="none" strike="noStrike" dirty="0">
                          <a:effectLst/>
                        </a:rPr>
                        <a:t>Command</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Purpose</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818613867"/>
                  </a:ext>
                </a:extLst>
              </a:tr>
              <a:tr h="542007">
                <a:tc>
                  <a:txBody>
                    <a:bodyPr/>
                    <a:lstStyle/>
                    <a:p>
                      <a:pPr algn="l" fontAlgn="b"/>
                      <a:r>
                        <a:rPr lang="en-US" sz="2700" u="none" strike="noStrike" kern="1200">
                          <a:solidFill>
                            <a:schemeClr val="dk1"/>
                          </a:solidFill>
                          <a:effectLst/>
                          <a:latin typeface="+mn-lt"/>
                          <a:ea typeface="+mn-ea"/>
                          <a:cs typeface="+mn-cs"/>
                        </a:rPr>
                        <a:t>dotnet clean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Clean build output(s).</a:t>
                      </a:r>
                    </a:p>
                  </a:txBody>
                  <a:tcPr marL="4669" marR="4669" marT="4669" marB="0"/>
                </a:tc>
                <a:extLst>
                  <a:ext uri="{0D108BD9-81ED-4DB2-BD59-A6C34878D82A}">
                    <a16:rowId xmlns:a16="http://schemas.microsoft.com/office/drawing/2014/main" val="2847847860"/>
                  </a:ext>
                </a:extLst>
              </a:tr>
              <a:tr h="542007">
                <a:tc>
                  <a:txBody>
                    <a:bodyPr/>
                    <a:lstStyle/>
                    <a:p>
                      <a:pPr algn="l" fontAlgn="b"/>
                      <a:r>
                        <a:rPr lang="en-US" sz="2700" u="none" strike="noStrike" kern="1200">
                          <a:solidFill>
                            <a:schemeClr val="dk1"/>
                          </a:solidFill>
                          <a:effectLst/>
                          <a:latin typeface="+mn-lt"/>
                          <a:ea typeface="+mn-ea"/>
                          <a:cs typeface="+mn-cs"/>
                        </a:rPr>
                        <a:t>dotnet sln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Modify solution (SLN) files.</a:t>
                      </a:r>
                    </a:p>
                  </a:txBody>
                  <a:tcPr marL="4669" marR="4669" marT="4669" marB="0"/>
                </a:tc>
                <a:extLst>
                  <a:ext uri="{0D108BD9-81ED-4DB2-BD59-A6C34878D82A}">
                    <a16:rowId xmlns:a16="http://schemas.microsoft.com/office/drawing/2014/main" val="1977054690"/>
                  </a:ext>
                </a:extLst>
              </a:tr>
              <a:tr h="542007">
                <a:tc>
                  <a:txBody>
                    <a:bodyPr/>
                    <a:lstStyle/>
                    <a:p>
                      <a:pPr algn="l" fontAlgn="b"/>
                      <a:r>
                        <a:rPr lang="en-US" sz="2700" u="none" strike="noStrike" kern="1200">
                          <a:solidFill>
                            <a:schemeClr val="dk1"/>
                          </a:solidFill>
                          <a:effectLst/>
                          <a:latin typeface="+mn-lt"/>
                          <a:ea typeface="+mn-ea"/>
                          <a:cs typeface="+mn-cs"/>
                        </a:rPr>
                        <a:t>dotnet add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Add reference to the project.</a:t>
                      </a:r>
                    </a:p>
                  </a:txBody>
                  <a:tcPr marL="4669" marR="4669" marT="4669" marB="0"/>
                </a:tc>
                <a:extLst>
                  <a:ext uri="{0D108BD9-81ED-4DB2-BD59-A6C34878D82A}">
                    <a16:rowId xmlns:a16="http://schemas.microsoft.com/office/drawing/2014/main" val="3346013994"/>
                  </a:ext>
                </a:extLst>
              </a:tr>
              <a:tr h="542007">
                <a:tc>
                  <a:txBody>
                    <a:bodyPr/>
                    <a:lstStyle/>
                    <a:p>
                      <a:pPr algn="l" fontAlgn="b"/>
                      <a:r>
                        <a:rPr lang="en-US" sz="2700" u="none" strike="noStrike" kern="1200">
                          <a:solidFill>
                            <a:schemeClr val="dk1"/>
                          </a:solidFill>
                          <a:effectLst/>
                          <a:latin typeface="+mn-lt"/>
                          <a:ea typeface="+mn-ea"/>
                          <a:cs typeface="+mn-cs"/>
                        </a:rPr>
                        <a:t>dotnet remove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Remove reference from the project.</a:t>
                      </a:r>
                    </a:p>
                  </a:txBody>
                  <a:tcPr marL="4669" marR="4669" marT="4669" marB="0"/>
                </a:tc>
                <a:extLst>
                  <a:ext uri="{0D108BD9-81ED-4DB2-BD59-A6C34878D82A}">
                    <a16:rowId xmlns:a16="http://schemas.microsoft.com/office/drawing/2014/main" val="52659758"/>
                  </a:ext>
                </a:extLst>
              </a:tr>
              <a:tr h="517062">
                <a:tc>
                  <a:txBody>
                    <a:bodyPr/>
                    <a:lstStyle/>
                    <a:p>
                      <a:pPr algn="l" fontAlgn="b"/>
                      <a:r>
                        <a:rPr lang="en-US" sz="2700" u="none" strike="noStrike" kern="1200">
                          <a:solidFill>
                            <a:schemeClr val="dk1"/>
                          </a:solidFill>
                          <a:effectLst/>
                          <a:latin typeface="+mn-lt"/>
                          <a:ea typeface="+mn-ea"/>
                          <a:cs typeface="+mn-cs"/>
                        </a:rPr>
                        <a:t>dotnet list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List reference in the project.</a:t>
                      </a:r>
                    </a:p>
                  </a:txBody>
                  <a:tcPr marL="4669" marR="4669" marT="4669" marB="0"/>
                </a:tc>
                <a:extLst>
                  <a:ext uri="{0D108BD9-81ED-4DB2-BD59-A6C34878D82A}">
                    <a16:rowId xmlns:a16="http://schemas.microsoft.com/office/drawing/2014/main" val="2176473586"/>
                  </a:ext>
                </a:extLst>
              </a:tr>
              <a:tr h="542007">
                <a:tc>
                  <a:txBody>
                    <a:bodyPr/>
                    <a:lstStyle/>
                    <a:p>
                      <a:pPr algn="l" fontAlgn="b"/>
                      <a:r>
                        <a:rPr lang="en-US" sz="2700" u="none" strike="noStrike" kern="1200">
                          <a:solidFill>
                            <a:schemeClr val="dk1"/>
                          </a:solidFill>
                          <a:effectLst/>
                          <a:latin typeface="+mn-lt"/>
                          <a:ea typeface="+mn-ea"/>
                          <a:cs typeface="+mn-cs"/>
                        </a:rPr>
                        <a:t>dotnet nuget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Provides additional NuGet commands.</a:t>
                      </a:r>
                    </a:p>
                  </a:txBody>
                  <a:tcPr marL="4669" marR="4669" marT="4669" marB="0"/>
                </a:tc>
                <a:extLst>
                  <a:ext uri="{0D108BD9-81ED-4DB2-BD59-A6C34878D82A}">
                    <a16:rowId xmlns:a16="http://schemas.microsoft.com/office/drawing/2014/main" val="2704518248"/>
                  </a:ext>
                </a:extLst>
              </a:tr>
              <a:tr h="542007">
                <a:tc>
                  <a:txBody>
                    <a:bodyPr/>
                    <a:lstStyle/>
                    <a:p>
                      <a:pPr algn="l" fontAlgn="b"/>
                      <a:r>
                        <a:rPr lang="en-US" sz="2700" u="none" strike="noStrike" kern="1200">
                          <a:solidFill>
                            <a:schemeClr val="dk1"/>
                          </a:solidFill>
                          <a:effectLst/>
                          <a:latin typeface="+mn-lt"/>
                          <a:ea typeface="+mn-ea"/>
                          <a:cs typeface="+mn-cs"/>
                        </a:rPr>
                        <a:t>dotnet msbuild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Runs Microsoft Build Engine (MSBuild).</a:t>
                      </a:r>
                    </a:p>
                  </a:txBody>
                  <a:tcPr marL="4669" marR="4669" marT="4669" marB="0"/>
                </a:tc>
                <a:extLst>
                  <a:ext uri="{0D108BD9-81ED-4DB2-BD59-A6C34878D82A}">
                    <a16:rowId xmlns:a16="http://schemas.microsoft.com/office/drawing/2014/main" val="2442031860"/>
                  </a:ext>
                </a:extLst>
              </a:tr>
              <a:tr h="1018404">
                <a:tc>
                  <a:txBody>
                    <a:bodyPr/>
                    <a:lstStyle/>
                    <a:p>
                      <a:pPr algn="l" fontAlgn="b"/>
                      <a:r>
                        <a:rPr lang="en-US" sz="2700" u="none" strike="noStrike" kern="1200">
                          <a:solidFill>
                            <a:schemeClr val="dk1"/>
                          </a:solidFill>
                          <a:effectLst/>
                          <a:latin typeface="+mn-lt"/>
                          <a:ea typeface="+mn-ea"/>
                          <a:cs typeface="+mn-cs"/>
                        </a:rPr>
                        <a:t>dotnet vstest  </a:t>
                      </a:r>
                    </a:p>
                  </a:txBody>
                  <a:tcPr marL="4669" marR="4669" marT="4669" marB="0"/>
                </a:tc>
                <a:tc>
                  <a:txBody>
                    <a:bodyPr/>
                    <a:lstStyle/>
                    <a:p>
                      <a:pPr algn="l" fontAlgn="b"/>
                      <a:r>
                        <a:rPr lang="en-US" sz="2700" u="none" strike="noStrike" kern="1200" dirty="0">
                          <a:solidFill>
                            <a:schemeClr val="dk1"/>
                          </a:solidFill>
                          <a:effectLst/>
                          <a:latin typeface="+mn-lt"/>
                          <a:ea typeface="+mn-ea"/>
                          <a:cs typeface="+mn-cs"/>
                        </a:rPr>
                        <a:t>Runs Microsoft Test Execution Command Line Tool.</a:t>
                      </a:r>
                    </a:p>
                  </a:txBody>
                  <a:tcPr marL="4669" marR="4669" marT="4669" marB="0"/>
                </a:tc>
                <a:extLst>
                  <a:ext uri="{0D108BD9-81ED-4DB2-BD59-A6C34878D82A}">
                    <a16:rowId xmlns:a16="http://schemas.microsoft.com/office/drawing/2014/main" val="485638740"/>
                  </a:ext>
                </a:extLst>
              </a:tr>
            </a:tbl>
          </a:graphicData>
        </a:graphic>
      </p:graphicFrame>
    </p:spTree>
    <p:extLst>
      <p:ext uri="{BB962C8B-B14F-4D97-AF65-F5344CB8AC3E}">
        <p14:creationId xmlns:p14="http://schemas.microsoft.com/office/powerpoint/2010/main" val="35361493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831F126-6B54-4762-8E67-1BE16302EDF2}"/>
              </a:ext>
            </a:extLst>
          </p:cNvPr>
          <p:cNvSpPr txBox="1">
            <a:spLocks/>
          </p:cNvSpPr>
          <p:nvPr/>
        </p:nvSpPr>
        <p:spPr>
          <a:xfrm>
            <a:off x="585958" y="2485519"/>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3.0 preview 5</a:t>
            </a:r>
          </a:p>
        </p:txBody>
      </p:sp>
      <p:sp>
        <p:nvSpPr>
          <p:cNvPr id="7" name="Title 3">
            <a:extLst>
              <a:ext uri="{FF2B5EF4-FFF2-40B4-BE49-F238E27FC236}">
                <a16:creationId xmlns:a16="http://schemas.microsoft.com/office/drawing/2014/main" id="{D4B78FE7-C452-4DD2-AAC9-CE0B21371F96}"/>
              </a:ext>
            </a:extLst>
          </p:cNvPr>
          <p:cNvSpPr txBox="1">
            <a:spLocks/>
          </p:cNvSpPr>
          <p:nvPr/>
        </p:nvSpPr>
        <p:spPr>
          <a:xfrm>
            <a:off x="585958" y="3339106"/>
            <a:ext cx="7883995" cy="20005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Windows desktop support with WPF and WinForms, also open source</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Flexible deployment, side-by-side support and self-contained EXEs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Full-stack web development with C# and Razor</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Significant performance improvements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New C# language features for productivity and less errors</a:t>
            </a:r>
          </a:p>
        </p:txBody>
      </p:sp>
      <p:sp>
        <p:nvSpPr>
          <p:cNvPr id="2" name="TextBox 1">
            <a:extLst>
              <a:ext uri="{FF2B5EF4-FFF2-40B4-BE49-F238E27FC236}">
                <a16:creationId xmlns:a16="http://schemas.microsoft.com/office/drawing/2014/main" id="{56415E3E-6E8A-49C0-AA72-05344AB32CD3}"/>
              </a:ext>
            </a:extLst>
          </p:cNvPr>
          <p:cNvSpPr txBox="1"/>
          <p:nvPr/>
        </p:nvSpPr>
        <p:spPr>
          <a:xfrm>
            <a:off x="438238" y="559491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dot.net/get-core3 </a:t>
            </a:r>
          </a:p>
        </p:txBody>
      </p:sp>
      <p:sp>
        <p:nvSpPr>
          <p:cNvPr id="5" name="Rectangle: Rounded Corners 4">
            <a:extLst>
              <a:ext uri="{FF2B5EF4-FFF2-40B4-BE49-F238E27FC236}">
                <a16:creationId xmlns:a16="http://schemas.microsoft.com/office/drawing/2014/main" id="{3AD236ED-FB74-416E-B81A-0D38681560B8}"/>
              </a:ext>
            </a:extLst>
          </p:cNvPr>
          <p:cNvSpPr/>
          <p:nvPr/>
        </p:nvSpPr>
        <p:spPr bwMode="auto">
          <a:xfrm>
            <a:off x="585958" y="1819872"/>
            <a:ext cx="1846092" cy="384048"/>
          </a:xfrm>
          <a:prstGeom prst="roundRect">
            <a:avLst>
              <a:gd name="adj" fmla="val 26320"/>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ANNOUNCING</a:t>
            </a:r>
          </a:p>
        </p:txBody>
      </p:sp>
      <p:grpSp>
        <p:nvGrpSpPr>
          <p:cNvPr id="9" name="Group 8">
            <a:extLst>
              <a:ext uri="{FF2B5EF4-FFF2-40B4-BE49-F238E27FC236}">
                <a16:creationId xmlns:a16="http://schemas.microsoft.com/office/drawing/2014/main" id="{6E0B7A8E-D296-4944-8E89-31460554A10E}"/>
              </a:ext>
            </a:extLst>
          </p:cNvPr>
          <p:cNvGrpSpPr/>
          <p:nvPr/>
        </p:nvGrpSpPr>
        <p:grpSpPr>
          <a:xfrm>
            <a:off x="7082880" y="-383112"/>
            <a:ext cx="9906000" cy="7444435"/>
            <a:chOff x="3581400" y="-500539"/>
            <a:chExt cx="9906000" cy="7444435"/>
          </a:xfrm>
        </p:grpSpPr>
        <p:pic>
          <p:nvPicPr>
            <p:cNvPr id="10" name="Picture 9">
              <a:extLst>
                <a:ext uri="{FF2B5EF4-FFF2-40B4-BE49-F238E27FC236}">
                  <a16:creationId xmlns:a16="http://schemas.microsoft.com/office/drawing/2014/main" id="{162A1B9F-7CAE-4FAE-8A97-B5D27499E58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3581400" y="-500539"/>
              <a:ext cx="9906000" cy="7444435"/>
            </a:xfrm>
            <a:prstGeom prst="rect">
              <a:avLst/>
            </a:prstGeom>
          </p:spPr>
        </p:pic>
        <p:sp>
          <p:nvSpPr>
            <p:cNvPr id="11" name="Rectangle 10">
              <a:extLst>
                <a:ext uri="{FF2B5EF4-FFF2-40B4-BE49-F238E27FC236}">
                  <a16:creationId xmlns:a16="http://schemas.microsoft.com/office/drawing/2014/main" id="{75D9A5F5-C396-4424-BC0B-5CA75AF01E3B}"/>
                </a:ext>
              </a:extLst>
            </p:cNvPr>
            <p:cNvSpPr/>
            <p:nvPr/>
          </p:nvSpPr>
          <p:spPr bwMode="auto">
            <a:xfrm>
              <a:off x="5880100" y="839893"/>
              <a:ext cx="6440593" cy="4309534"/>
            </a:xfrm>
            <a:prstGeom prst="rect">
              <a:avLst/>
            </a:prstGeom>
            <a:solidFill>
              <a:srgbClr val="2828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8ECD4EF6-C83C-4000-AE5F-520F8740D830}"/>
                </a:ext>
              </a:extLst>
            </p:cNvPr>
            <p:cNvPicPr>
              <a:picLocks noChangeAspect="1"/>
            </p:cNvPicPr>
            <p:nvPr/>
          </p:nvPicPr>
          <p:blipFill rotWithShape="1">
            <a:blip r:embed="rId4"/>
            <a:srcRect l="86" b="367"/>
            <a:stretch/>
          </p:blipFill>
          <p:spPr>
            <a:xfrm>
              <a:off x="5880099" y="839893"/>
              <a:ext cx="6440593" cy="4306824"/>
            </a:xfrm>
            <a:prstGeom prst="rect">
              <a:avLst/>
            </a:prstGeom>
          </p:spPr>
        </p:pic>
      </p:grpSp>
    </p:spTree>
    <p:extLst>
      <p:ext uri="{BB962C8B-B14F-4D97-AF65-F5344CB8AC3E}">
        <p14:creationId xmlns:p14="http://schemas.microsoft.com/office/powerpoint/2010/main" val="227742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17"/>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00"/>
                                  </p:stCondLst>
                                  <p:childTnLst>
                                    <p:animMotion origin="layout" path="M -4.16667E-6 1.11111E-6 L -4.16667E-6 0.03842 " pathEditMode="relative" rAng="0" ptsTypes="AA">
                                      <p:cBhvr>
                                        <p:cTn id="14" dur="500" spd="-100000" fill="hold"/>
                                        <p:tgtEl>
                                          <p:spTgt spid="7"/>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2" presetClass="entr" presetSubtype="2" decel="10000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1000" fill="hold"/>
                                        <p:tgtEl>
                                          <p:spTgt spid="9"/>
                                        </p:tgtEl>
                                        <p:attrNameLst>
                                          <p:attrName>ppt_x</p:attrName>
                                        </p:attrNameLst>
                                      </p:cBhvr>
                                      <p:tavLst>
                                        <p:tav tm="0">
                                          <p:val>
                                            <p:strVal val="1+#ppt_w/2"/>
                                          </p:val>
                                        </p:tav>
                                        <p:tav tm="100000">
                                          <p:val>
                                            <p:strVal val="#ppt_x"/>
                                          </p:val>
                                        </p:tav>
                                      </p:tavLst>
                                    </p:anim>
                                    <p:anim calcmode="lin" valueType="num">
                                      <p:cBhvr additive="base">
                                        <p:cTn id="26"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7" grpId="0"/>
      <p:bldP spid="7" grpId="1"/>
      <p:bldP spid="2" grpId="0"/>
      <p:bldP spid="5" grpId="0" animBg="1"/>
      <p:bldP spid="5"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spTree>
    <p:extLst>
      <p:ext uri="{BB962C8B-B14F-4D97-AF65-F5344CB8AC3E}">
        <p14:creationId xmlns:p14="http://schemas.microsoft.com/office/powerpoint/2010/main" val="2664623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7729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171E4D-EC54-4E5D-89AF-09265D24D17E}"/>
              </a:ext>
            </a:extLst>
          </p:cNvPr>
          <p:cNvSpPr>
            <a:spLocks noGrp="1"/>
          </p:cNvSpPr>
          <p:nvPr>
            <p:ph type="body" sz="quarter" idx="10"/>
          </p:nvPr>
        </p:nvSpPr>
        <p:spPr>
          <a:xfrm>
            <a:off x="269239" y="1189177"/>
            <a:ext cx="11653523" cy="1858970"/>
          </a:xfrm>
        </p:spPr>
        <p:txBody>
          <a:bodyPr/>
          <a:lstStyle/>
          <a:p>
            <a:pPr lvl="1"/>
            <a:r>
              <a:rPr lang="en-US" dirty="0"/>
              <a:t>Healthy and active community helping in our Windows desktop repos</a:t>
            </a:r>
          </a:p>
          <a:p>
            <a:pPr lvl="2"/>
            <a:r>
              <a:rPr lang="en-US" dirty="0"/>
              <a:t>112 </a:t>
            </a:r>
            <a:r>
              <a:rPr lang="en-US" i="1" dirty="0"/>
              <a:t>squashed</a:t>
            </a:r>
            <a:r>
              <a:rPr lang="en-US" dirty="0"/>
              <a:t> commits by external contributors</a:t>
            </a:r>
          </a:p>
          <a:p>
            <a:pPr lvl="2"/>
            <a:r>
              <a:rPr lang="en-US" dirty="0"/>
              <a:t>168 forks by the community</a:t>
            </a:r>
          </a:p>
          <a:p>
            <a:pPr lvl="2"/>
            <a:r>
              <a:rPr lang="en-US" dirty="0"/>
              <a:t>186 issues opened by the community</a:t>
            </a:r>
          </a:p>
          <a:p>
            <a:pPr lvl="2"/>
            <a:r>
              <a:rPr lang="en-US" dirty="0"/>
              <a:t>346 pull requests opened by the community</a:t>
            </a:r>
          </a:p>
          <a:p>
            <a:pPr lvl="1"/>
            <a:r>
              <a:rPr lang="en-US" dirty="0"/>
              <a:t>Thank you to our top contributors—</a:t>
            </a:r>
            <a:r>
              <a:rPr lang="en-US" u="sng" dirty="0" err="1">
                <a:hlinkClick r:id="rId3"/>
              </a:rPr>
              <a:t>Hughbe</a:t>
            </a:r>
            <a:r>
              <a:rPr lang="en-US" u="sng" dirty="0"/>
              <a:t>, </a:t>
            </a:r>
            <a:r>
              <a:rPr lang="en-US" u="sng" dirty="0" err="1">
                <a:hlinkClick r:id="rId4"/>
              </a:rPr>
              <a:t>MaherJendoubi</a:t>
            </a:r>
            <a:r>
              <a:rPr lang="en-US" u="sng" dirty="0"/>
              <a:t>, </a:t>
            </a:r>
            <a:r>
              <a:rPr lang="en-US" u="sng" dirty="0" err="1">
                <a:hlinkClick r:id="rId5"/>
              </a:rPr>
              <a:t>zacpwhite</a:t>
            </a:r>
            <a:r>
              <a:rPr lang="en-US" dirty="0"/>
              <a:t> </a:t>
            </a:r>
          </a:p>
        </p:txBody>
      </p:sp>
      <p:sp>
        <p:nvSpPr>
          <p:cNvPr id="3" name="Title 2">
            <a:extLst>
              <a:ext uri="{FF2B5EF4-FFF2-40B4-BE49-F238E27FC236}">
                <a16:creationId xmlns:a16="http://schemas.microsoft.com/office/drawing/2014/main" id="{A11A0C23-62D6-477E-9AD7-A2A62BDB86E1}"/>
              </a:ext>
            </a:extLst>
          </p:cNvPr>
          <p:cNvSpPr>
            <a:spLocks noGrp="1"/>
          </p:cNvSpPr>
          <p:nvPr>
            <p:ph type="title"/>
          </p:nvPr>
        </p:nvSpPr>
        <p:spPr>
          <a:xfrm>
            <a:off x="588263" y="457200"/>
            <a:ext cx="11018520" cy="553998"/>
          </a:xfrm>
        </p:spPr>
        <p:txBody>
          <a:bodyPr/>
          <a:lstStyle/>
          <a:p>
            <a:r>
              <a:rPr lang="en-US" dirty="0"/>
              <a:t>Windows forms and WPF open source momentum</a:t>
            </a:r>
          </a:p>
        </p:txBody>
      </p:sp>
      <p:graphicFrame>
        <p:nvGraphicFramePr>
          <p:cNvPr id="5" name="Chart 4">
            <a:extLst>
              <a:ext uri="{FF2B5EF4-FFF2-40B4-BE49-F238E27FC236}">
                <a16:creationId xmlns:a16="http://schemas.microsoft.com/office/drawing/2014/main" id="{86B90140-35AC-4C83-8AF2-FE61CAE3FFE9}"/>
              </a:ext>
            </a:extLst>
          </p:cNvPr>
          <p:cNvGraphicFramePr>
            <a:graphicFrameLocks/>
          </p:cNvGraphicFramePr>
          <p:nvPr>
            <p:extLst>
              <p:ext uri="{D42A27DB-BD31-4B8C-83A1-F6EECF244321}">
                <p14:modId xmlns:p14="http://schemas.microsoft.com/office/powerpoint/2010/main" val="1183586281"/>
              </p:ext>
            </p:extLst>
          </p:nvPr>
        </p:nvGraphicFramePr>
        <p:xfrm>
          <a:off x="445885" y="3183000"/>
          <a:ext cx="5352243" cy="350874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Chart 8">
            <a:extLst>
              <a:ext uri="{FF2B5EF4-FFF2-40B4-BE49-F238E27FC236}">
                <a16:creationId xmlns:a16="http://schemas.microsoft.com/office/drawing/2014/main" id="{9DC3607A-E643-4CD8-9A2E-16D3B010E064}"/>
              </a:ext>
            </a:extLst>
          </p:cNvPr>
          <p:cNvGraphicFramePr>
            <a:graphicFrameLocks/>
          </p:cNvGraphicFramePr>
          <p:nvPr>
            <p:extLst>
              <p:ext uri="{D42A27DB-BD31-4B8C-83A1-F6EECF244321}">
                <p14:modId xmlns:p14="http://schemas.microsoft.com/office/powerpoint/2010/main" val="2660711576"/>
              </p:ext>
            </p:extLst>
          </p:nvPr>
        </p:nvGraphicFramePr>
        <p:xfrm>
          <a:off x="6178208" y="3183000"/>
          <a:ext cx="5428575" cy="350874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553154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a:xfrm>
            <a:off x="269240" y="289511"/>
            <a:ext cx="11655840" cy="553998"/>
          </a:xfrm>
        </p:spPr>
        <p:txBody>
          <a:bodyPr/>
          <a:lstStyle/>
          <a:p>
            <a:r>
              <a:rPr lang="en-US" dirty="0">
                <a:latin typeface="+mj-lt"/>
              </a:rPr>
              <a:t>.NET Core 3.0 themes</a:t>
            </a:r>
          </a:p>
        </p:txBody>
      </p:sp>
      <p:sp>
        <p:nvSpPr>
          <p:cNvPr id="9" name="Rectangle 8">
            <a:extLst>
              <a:ext uri="{FF2B5EF4-FFF2-40B4-BE49-F238E27FC236}">
                <a16:creationId xmlns:a16="http://schemas.microsoft.com/office/drawing/2014/main" id="{ED28395D-E673-4604-A342-0E524C9D6968}"/>
              </a:ext>
            </a:extLst>
          </p:cNvPr>
          <p:cNvSpPr/>
          <p:nvPr/>
        </p:nvSpPr>
        <p:spPr>
          <a:xfrm>
            <a:off x="154535" y="3711644"/>
            <a:ext cx="2645087"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Windows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desktop apps</a:t>
            </a:r>
          </a:p>
        </p:txBody>
      </p:sp>
      <p:sp>
        <p:nvSpPr>
          <p:cNvPr id="10" name="Rectangle 9">
            <a:extLst>
              <a:ext uri="{FF2B5EF4-FFF2-40B4-BE49-F238E27FC236}">
                <a16:creationId xmlns:a16="http://schemas.microsoft.com/office/drawing/2014/main" id="{E09A893E-6C4E-401A-BD11-8ACF8B5698F0}"/>
              </a:ext>
            </a:extLst>
          </p:cNvPr>
          <p:cNvSpPr/>
          <p:nvPr/>
        </p:nvSpPr>
        <p:spPr>
          <a:xfrm>
            <a:off x="5988177" y="3711645"/>
            <a:ext cx="2929939" cy="1200329"/>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Artificial intelligence &amp; Machine Learning</a:t>
            </a:r>
          </a:p>
        </p:txBody>
      </p:sp>
      <p:sp>
        <p:nvSpPr>
          <p:cNvPr id="11" name="Rectangle 10">
            <a:extLst>
              <a:ext uri="{FF2B5EF4-FFF2-40B4-BE49-F238E27FC236}">
                <a16:creationId xmlns:a16="http://schemas.microsoft.com/office/drawing/2014/main" id="{CB375FD2-2E0F-4489-9DE9-A411D5DFC46E}"/>
              </a:ext>
            </a:extLst>
          </p:cNvPr>
          <p:cNvSpPr/>
          <p:nvPr/>
        </p:nvSpPr>
        <p:spPr>
          <a:xfrm>
            <a:off x="2806447" y="3711645"/>
            <a:ext cx="2929939"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Full-stack web </a:t>
            </a:r>
            <a:r>
              <a:rPr lang="en-US" sz="2400" b="1" dirty="0">
                <a:solidFill>
                  <a:srgbClr val="505050"/>
                </a:solidFill>
                <a:latin typeface="Segoe UI"/>
                <a:cs typeface="Segoe UI Semilight" panose="020B0402040204020203" pitchFamily="34" charset="0"/>
              </a:rPr>
              <a:t>d</a:t>
            </a:r>
            <a:r>
              <a:rPr kumimoji="0" lang="en-US" sz="2400" b="1" i="0" u="none" strike="noStrike" kern="1200" cap="none" spc="0" normalizeH="0" baseline="0" noProof="0" dirty="0" err="1">
                <a:ln>
                  <a:noFill/>
                </a:ln>
                <a:solidFill>
                  <a:srgbClr val="505050"/>
                </a:solidFill>
                <a:effectLst/>
                <a:uLnTx/>
                <a:uFillTx/>
                <a:latin typeface="Segoe UI"/>
                <a:ea typeface="+mn-ea"/>
                <a:cs typeface="Segoe UI Semilight" panose="020B0402040204020203" pitchFamily="34" charset="0"/>
              </a:rPr>
              <a:t>evelopment</a:t>
            </a:r>
            <a:endParaRPr kumimoji="0" lang="en-US" sz="2400" b="1"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endParaRPr>
          </a:p>
        </p:txBody>
      </p:sp>
      <p:sp>
        <p:nvSpPr>
          <p:cNvPr id="15" name="brain_2" title="Icon of a brain with circles and connection lines inside">
            <a:extLst>
              <a:ext uri="{FF2B5EF4-FFF2-40B4-BE49-F238E27FC236}">
                <a16:creationId xmlns:a16="http://schemas.microsoft.com/office/drawing/2014/main" id="{63831A82-AD43-4603-B3E2-C2B490116369}"/>
              </a:ext>
            </a:extLst>
          </p:cNvPr>
          <p:cNvSpPr>
            <a:spLocks noChangeAspect="1" noEditPoints="1"/>
          </p:cNvSpPr>
          <p:nvPr/>
        </p:nvSpPr>
        <p:spPr bwMode="auto">
          <a:xfrm>
            <a:off x="6668586" y="2169840"/>
            <a:ext cx="1569123" cy="105214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571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globe_2" title="Icon of a sphere made of lines">
            <a:extLst>
              <a:ext uri="{FF2B5EF4-FFF2-40B4-BE49-F238E27FC236}">
                <a16:creationId xmlns:a16="http://schemas.microsoft.com/office/drawing/2014/main" id="{3B91B990-782D-4610-990B-67B6C676778D}"/>
              </a:ext>
            </a:extLst>
          </p:cNvPr>
          <p:cNvSpPr>
            <a:spLocks noChangeAspect="1" noEditPoints="1"/>
          </p:cNvSpPr>
          <p:nvPr/>
        </p:nvSpPr>
        <p:spPr bwMode="auto">
          <a:xfrm>
            <a:off x="3803977" y="2254918"/>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FE616E45-3A1F-43F3-9CDF-4EC39EBAD309}"/>
              </a:ext>
            </a:extLst>
          </p:cNvPr>
          <p:cNvSpPr/>
          <p:nvPr/>
        </p:nvSpPr>
        <p:spPr>
          <a:xfrm>
            <a:off x="8994733" y="3712527"/>
            <a:ext cx="2929939" cy="461665"/>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Big data</a:t>
            </a:r>
          </a:p>
        </p:txBody>
      </p:sp>
      <p:grpSp>
        <p:nvGrpSpPr>
          <p:cNvPr id="6" name="Group 5">
            <a:extLst>
              <a:ext uri="{FF2B5EF4-FFF2-40B4-BE49-F238E27FC236}">
                <a16:creationId xmlns:a16="http://schemas.microsoft.com/office/drawing/2014/main" id="{514A2847-1EFA-422F-BBB1-D4430BA5F4E7}"/>
              </a:ext>
            </a:extLst>
          </p:cNvPr>
          <p:cNvGrpSpPr/>
          <p:nvPr/>
        </p:nvGrpSpPr>
        <p:grpSpPr>
          <a:xfrm>
            <a:off x="695304" y="1906673"/>
            <a:ext cx="1569123" cy="1631365"/>
            <a:chOff x="915060" y="1967975"/>
            <a:chExt cx="1434439" cy="1434439"/>
          </a:xfrm>
        </p:grpSpPr>
        <p:pic>
          <p:nvPicPr>
            <p:cNvPr id="4" name="Graphic 3" descr="Laptop">
              <a:extLst>
                <a:ext uri="{FF2B5EF4-FFF2-40B4-BE49-F238E27FC236}">
                  <a16:creationId xmlns:a16="http://schemas.microsoft.com/office/drawing/2014/main" id="{A6656E29-AEF1-480C-BB85-407E399DC8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060" y="1967975"/>
              <a:ext cx="1434439" cy="1434439"/>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F4BA0FF0-F5A6-41F5-8A24-85AEF93DE92E}"/>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478912" y="2478456"/>
              <a:ext cx="301640" cy="321500"/>
            </a:xfrm>
            <a:prstGeom prst="rect">
              <a:avLst/>
            </a:prstGeom>
            <a:noFill/>
            <a:ln w="38100">
              <a:noFill/>
            </a:ln>
          </p:spPr>
        </p:pic>
      </p:grpSp>
      <p:pic>
        <p:nvPicPr>
          <p:cNvPr id="8" name="Graphic 7" descr="City">
            <a:extLst>
              <a:ext uri="{FF2B5EF4-FFF2-40B4-BE49-F238E27FC236}">
                <a16:creationId xmlns:a16="http://schemas.microsoft.com/office/drawing/2014/main" id="{6266DF7D-7196-4CF9-9465-FEDB3CB367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77259" y="2039913"/>
            <a:ext cx="1364888" cy="1364888"/>
          </a:xfrm>
          <a:prstGeom prst="rect">
            <a:avLst/>
          </a:prstGeom>
        </p:spPr>
      </p:pic>
    </p:spTree>
    <p:extLst>
      <p:ext uri="{BB962C8B-B14F-4D97-AF65-F5344CB8AC3E}">
        <p14:creationId xmlns:p14="http://schemas.microsoft.com/office/powerpoint/2010/main" val="5911063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B91E139-349E-4782-99B7-5835C924772E}"/>
              </a:ext>
            </a:extLst>
          </p:cNvPr>
          <p:cNvSpPr>
            <a:spLocks noGrp="1"/>
          </p:cNvSpPr>
          <p:nvPr>
            <p:ph type="body" sz="quarter" idx="10"/>
          </p:nvPr>
        </p:nvSpPr>
        <p:spPr>
          <a:xfrm>
            <a:off x="588263" y="1425950"/>
            <a:ext cx="11337544" cy="1982081"/>
          </a:xfrm>
        </p:spPr>
        <p:txBody>
          <a:bodyPr/>
          <a:lstStyle/>
          <a:p>
            <a:r>
              <a:rPr lang="en-US" dirty="0">
                <a:latin typeface="+mn-lt"/>
              </a:rPr>
              <a:t>Windows forms </a:t>
            </a:r>
          </a:p>
          <a:p>
            <a:r>
              <a:rPr lang="en-US" dirty="0"/>
              <a:t>WPF </a:t>
            </a:r>
          </a:p>
          <a:p>
            <a:r>
              <a:rPr lang="en-US" dirty="0">
                <a:latin typeface="+mn-lt"/>
              </a:rPr>
              <a:t>UWP, Unity (coming in the 3.0 wave)</a:t>
            </a:r>
          </a:p>
          <a:p>
            <a:r>
              <a:rPr lang="en-US" dirty="0"/>
              <a:t>Access to all the Windows 10 APIs</a:t>
            </a:r>
            <a:endParaRPr lang="en-US" dirty="0">
              <a:latin typeface="+mn-lt"/>
            </a:endParaRPr>
          </a:p>
        </p:txBody>
      </p:sp>
      <p:sp>
        <p:nvSpPr>
          <p:cNvPr id="4" name="Title 3">
            <a:extLst>
              <a:ext uri="{FF2B5EF4-FFF2-40B4-BE49-F238E27FC236}">
                <a16:creationId xmlns:a16="http://schemas.microsoft.com/office/drawing/2014/main" id="{C32CDECC-ACED-4BFA-A8DE-4580F60D90D2}"/>
              </a:ext>
            </a:extLst>
          </p:cNvPr>
          <p:cNvSpPr>
            <a:spLocks noGrp="1"/>
          </p:cNvSpPr>
          <p:nvPr>
            <p:ph type="title"/>
          </p:nvPr>
        </p:nvSpPr>
        <p:spPr/>
        <p:txBody>
          <a:bodyPr/>
          <a:lstStyle/>
          <a:p>
            <a:r>
              <a:rPr lang="en-US" dirty="0"/>
              <a:t>.NET Core 3.0 desktop</a:t>
            </a:r>
          </a:p>
        </p:txBody>
      </p:sp>
      <p:grpSp>
        <p:nvGrpSpPr>
          <p:cNvPr id="38" name="Group 37">
            <a:extLst>
              <a:ext uri="{FF2B5EF4-FFF2-40B4-BE49-F238E27FC236}">
                <a16:creationId xmlns:a16="http://schemas.microsoft.com/office/drawing/2014/main" id="{1741C641-B2AF-41DF-A68E-13EBA2C1AB4A}"/>
              </a:ext>
            </a:extLst>
          </p:cNvPr>
          <p:cNvGrpSpPr/>
          <p:nvPr/>
        </p:nvGrpSpPr>
        <p:grpSpPr>
          <a:xfrm>
            <a:off x="2851903" y="4235636"/>
            <a:ext cx="6172217" cy="1953462"/>
            <a:chOff x="2824426" y="4720868"/>
            <a:chExt cx="6172217" cy="1953462"/>
          </a:xfrm>
        </p:grpSpPr>
        <p:sp>
          <p:nvSpPr>
            <p:cNvPr id="7" name="desktop" title="a desktop PC">
              <a:extLst>
                <a:ext uri="{FF2B5EF4-FFF2-40B4-BE49-F238E27FC236}">
                  <a16:creationId xmlns:a16="http://schemas.microsoft.com/office/drawing/2014/main" id="{70F7BAE5-2F97-4E8B-840B-5CCEAAD3BC93}"/>
                </a:ext>
              </a:extLst>
            </p:cNvPr>
            <p:cNvSpPr>
              <a:spLocks noChangeAspect="1" noEditPoints="1"/>
            </p:cNvSpPr>
            <p:nvPr/>
          </p:nvSpPr>
          <p:spPr bwMode="auto">
            <a:xfrm>
              <a:off x="5217006" y="5400471"/>
              <a:ext cx="1187405" cy="116801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8" name="Picture 7" descr="A close up of a logo&#10;&#10;Description generated with very high confidence">
              <a:extLst>
                <a:ext uri="{FF2B5EF4-FFF2-40B4-BE49-F238E27FC236}">
                  <a16:creationId xmlns:a16="http://schemas.microsoft.com/office/drawing/2014/main" id="{CFEA0D7B-948D-4FE4-9C49-A7DF1FDC8A9C}"/>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601748" y="5539563"/>
              <a:ext cx="397482" cy="423652"/>
            </a:xfrm>
            <a:prstGeom prst="rect">
              <a:avLst/>
            </a:prstGeom>
            <a:noFill/>
            <a:ln>
              <a:noFill/>
            </a:ln>
          </p:spPr>
        </p:pic>
        <p:cxnSp>
          <p:nvCxnSpPr>
            <p:cNvPr id="3" name="Straight Arrow Connector 2">
              <a:extLst>
                <a:ext uri="{FF2B5EF4-FFF2-40B4-BE49-F238E27FC236}">
                  <a16:creationId xmlns:a16="http://schemas.microsoft.com/office/drawing/2014/main" id="{C08F4FF1-07C5-4F4E-BA06-6D3F9D7F4197}"/>
                </a:ext>
              </a:extLst>
            </p:cNvPr>
            <p:cNvCxnSpPr>
              <a:cxnSpLocks/>
            </p:cNvCxnSpPr>
            <p:nvPr/>
          </p:nvCxnSpPr>
          <p:spPr>
            <a:xfrm>
              <a:off x="4406988" y="5083039"/>
              <a:ext cx="593702" cy="24478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768622A-8D19-4F75-BF82-3FFBCB583CD4}"/>
                </a:ext>
              </a:extLst>
            </p:cNvPr>
            <p:cNvCxnSpPr>
              <a:cxnSpLocks/>
            </p:cNvCxnSpPr>
            <p:nvPr/>
          </p:nvCxnSpPr>
          <p:spPr>
            <a:xfrm flipH="1">
              <a:off x="6531219" y="5118638"/>
              <a:ext cx="962375" cy="37220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0817545-5218-4C12-B624-B15F478199DF}"/>
                </a:ext>
              </a:extLst>
            </p:cNvPr>
            <p:cNvCxnSpPr/>
            <p:nvPr/>
          </p:nvCxnSpPr>
          <p:spPr>
            <a:xfrm flipV="1">
              <a:off x="4189228" y="6124353"/>
              <a:ext cx="797442" cy="29771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70BE72A-AAD5-4684-87B7-9089DDF625DB}"/>
                </a:ext>
              </a:extLst>
            </p:cNvPr>
            <p:cNvCxnSpPr>
              <a:cxnSpLocks/>
            </p:cNvCxnSpPr>
            <p:nvPr/>
          </p:nvCxnSpPr>
          <p:spPr>
            <a:xfrm flipH="1" flipV="1">
              <a:off x="6531219" y="6124353"/>
              <a:ext cx="993880" cy="14885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GenericApp_EB3B" title="Icon of an app window">
              <a:extLst>
                <a:ext uri="{FF2B5EF4-FFF2-40B4-BE49-F238E27FC236}">
                  <a16:creationId xmlns:a16="http://schemas.microsoft.com/office/drawing/2014/main" id="{7E50F6A6-970C-4597-BF22-DBAE0299F2A4}"/>
                </a:ext>
              </a:extLst>
            </p:cNvPr>
            <p:cNvSpPr>
              <a:spLocks noChangeAspect="1" noEditPoints="1"/>
            </p:cNvSpPr>
            <p:nvPr/>
          </p:nvSpPr>
          <p:spPr bwMode="auto">
            <a:xfrm>
              <a:off x="3704377" y="4888277"/>
              <a:ext cx="575803" cy="46082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Website" title="Icon of multiple app windows">
              <a:extLst>
                <a:ext uri="{FF2B5EF4-FFF2-40B4-BE49-F238E27FC236}">
                  <a16:creationId xmlns:a16="http://schemas.microsoft.com/office/drawing/2014/main" id="{91984D04-4347-4999-A5B6-9A5B6A4373B3}"/>
                </a:ext>
              </a:extLst>
            </p:cNvPr>
            <p:cNvSpPr>
              <a:spLocks noChangeAspect="1" noEditPoints="1"/>
            </p:cNvSpPr>
            <p:nvPr/>
          </p:nvSpPr>
          <p:spPr bwMode="auto">
            <a:xfrm>
              <a:off x="3439079" y="6169799"/>
              <a:ext cx="575803" cy="504531"/>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pen" title="Icon of a surface pen with a drawn line below it">
              <a:extLst>
                <a:ext uri="{FF2B5EF4-FFF2-40B4-BE49-F238E27FC236}">
                  <a16:creationId xmlns:a16="http://schemas.microsoft.com/office/drawing/2014/main" id="{2CBB8CEB-72B7-4A7A-B793-D2B9BBA5758A}"/>
                </a:ext>
              </a:extLst>
            </p:cNvPr>
            <p:cNvSpPr>
              <a:spLocks noChangeAspect="1" noEditPoints="1"/>
            </p:cNvSpPr>
            <p:nvPr/>
          </p:nvSpPr>
          <p:spPr bwMode="auto">
            <a:xfrm>
              <a:off x="7529637" y="4720868"/>
              <a:ext cx="514683" cy="520917"/>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 name="PhotoCollection_E7AA" title="Icon of a stacked photo of a landscape">
              <a:extLst>
                <a:ext uri="{FF2B5EF4-FFF2-40B4-BE49-F238E27FC236}">
                  <a16:creationId xmlns:a16="http://schemas.microsoft.com/office/drawing/2014/main" id="{4DCC9A28-30FC-49E8-9460-435EECE96D8D}"/>
                </a:ext>
              </a:extLst>
            </p:cNvPr>
            <p:cNvSpPr>
              <a:spLocks noChangeAspect="1" noEditPoints="1"/>
            </p:cNvSpPr>
            <p:nvPr/>
          </p:nvSpPr>
          <p:spPr bwMode="auto">
            <a:xfrm>
              <a:off x="8385688" y="5327824"/>
              <a:ext cx="610955" cy="46681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358DEF2C-8B6D-45C5-9014-D06B40B36164}"/>
                </a:ext>
              </a:extLst>
            </p:cNvPr>
            <p:cNvCxnSpPr>
              <a:cxnSpLocks/>
            </p:cNvCxnSpPr>
            <p:nvPr/>
          </p:nvCxnSpPr>
          <p:spPr>
            <a:xfrm flipH="1">
              <a:off x="6634748" y="5597937"/>
              <a:ext cx="1626418" cy="18617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01DAE09-29BA-414F-AE8E-BB4CCA8EE45D}"/>
                </a:ext>
              </a:extLst>
            </p:cNvPr>
            <p:cNvGrpSpPr/>
            <p:nvPr/>
          </p:nvGrpSpPr>
          <p:grpSpPr>
            <a:xfrm>
              <a:off x="7606535" y="6137284"/>
              <a:ext cx="654631" cy="526898"/>
              <a:chOff x="7606535" y="6137284"/>
              <a:chExt cx="654631" cy="526898"/>
            </a:xfrm>
          </p:grpSpPr>
          <p:sp>
            <p:nvSpPr>
              <p:cNvPr id="25" name="film" title="Icon of a filmstrip">
                <a:extLst>
                  <a:ext uri="{FF2B5EF4-FFF2-40B4-BE49-F238E27FC236}">
                    <a16:creationId xmlns:a16="http://schemas.microsoft.com/office/drawing/2014/main" id="{886A583A-13ED-48E1-82C3-6EC3CFED3F81}"/>
                  </a:ext>
                </a:extLst>
              </p:cNvPr>
              <p:cNvSpPr>
                <a:spLocks noChangeAspect="1" noEditPoints="1"/>
              </p:cNvSpPr>
              <p:nvPr/>
            </p:nvSpPr>
            <p:spPr bwMode="auto">
              <a:xfrm>
                <a:off x="7606535" y="6137284"/>
                <a:ext cx="654631" cy="526898"/>
              </a:xfrm>
              <a:custGeom>
                <a:avLst/>
                <a:gdLst>
                  <a:gd name="T0" fmla="*/ 246 w 246"/>
                  <a:gd name="T1" fmla="*/ 95 h 198"/>
                  <a:gd name="T2" fmla="*/ 246 w 246"/>
                  <a:gd name="T3" fmla="*/ 198 h 198"/>
                  <a:gd name="T4" fmla="*/ 0 w 246"/>
                  <a:gd name="T5" fmla="*/ 198 h 198"/>
                  <a:gd name="T6" fmla="*/ 0 w 246"/>
                  <a:gd name="T7" fmla="*/ 0 h 198"/>
                  <a:gd name="T8" fmla="*/ 246 w 246"/>
                  <a:gd name="T9" fmla="*/ 0 h 198"/>
                  <a:gd name="T10" fmla="*/ 246 w 246"/>
                  <a:gd name="T11" fmla="*/ 95 h 198"/>
                  <a:gd name="T12" fmla="*/ 33 w 246"/>
                  <a:gd name="T13" fmla="*/ 36 h 198"/>
                  <a:gd name="T14" fmla="*/ 33 w 246"/>
                  <a:gd name="T15" fmla="*/ 54 h 198"/>
                  <a:gd name="T16" fmla="*/ 33 w 246"/>
                  <a:gd name="T17" fmla="*/ 0 h 198"/>
                  <a:gd name="T18" fmla="*/ 33 w 246"/>
                  <a:gd name="T19" fmla="*/ 17 h 198"/>
                  <a:gd name="T20" fmla="*/ 33 w 246"/>
                  <a:gd name="T21" fmla="*/ 72 h 198"/>
                  <a:gd name="T22" fmla="*/ 33 w 246"/>
                  <a:gd name="T23" fmla="*/ 89 h 198"/>
                  <a:gd name="T24" fmla="*/ 33 w 246"/>
                  <a:gd name="T25" fmla="*/ 108 h 198"/>
                  <a:gd name="T26" fmla="*/ 33 w 246"/>
                  <a:gd name="T27" fmla="*/ 126 h 198"/>
                  <a:gd name="T28" fmla="*/ 33 w 246"/>
                  <a:gd name="T29" fmla="*/ 144 h 198"/>
                  <a:gd name="T30" fmla="*/ 33 w 246"/>
                  <a:gd name="T31" fmla="*/ 161 h 198"/>
                  <a:gd name="T32" fmla="*/ 33 w 246"/>
                  <a:gd name="T33" fmla="*/ 180 h 198"/>
                  <a:gd name="T34" fmla="*/ 33 w 246"/>
                  <a:gd name="T35" fmla="*/ 198 h 198"/>
                  <a:gd name="T36" fmla="*/ 214 w 246"/>
                  <a:gd name="T37" fmla="*/ 36 h 198"/>
                  <a:gd name="T38" fmla="*/ 214 w 246"/>
                  <a:gd name="T39" fmla="*/ 54 h 198"/>
                  <a:gd name="T40" fmla="*/ 214 w 246"/>
                  <a:gd name="T41" fmla="*/ 0 h 198"/>
                  <a:gd name="T42" fmla="*/ 214 w 246"/>
                  <a:gd name="T43" fmla="*/ 17 h 198"/>
                  <a:gd name="T44" fmla="*/ 214 w 246"/>
                  <a:gd name="T45" fmla="*/ 72 h 198"/>
                  <a:gd name="T46" fmla="*/ 214 w 246"/>
                  <a:gd name="T47" fmla="*/ 89 h 198"/>
                  <a:gd name="T48" fmla="*/ 214 w 246"/>
                  <a:gd name="T49" fmla="*/ 108 h 198"/>
                  <a:gd name="T50" fmla="*/ 214 w 246"/>
                  <a:gd name="T51" fmla="*/ 126 h 198"/>
                  <a:gd name="T52" fmla="*/ 214 w 246"/>
                  <a:gd name="T53" fmla="*/ 144 h 198"/>
                  <a:gd name="T54" fmla="*/ 214 w 246"/>
                  <a:gd name="T55" fmla="*/ 161 h 198"/>
                  <a:gd name="T56" fmla="*/ 214 w 246"/>
                  <a:gd name="T57" fmla="*/ 180 h 198"/>
                  <a:gd name="T58" fmla="*/ 214 w 246"/>
                  <a:gd name="T5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6" h="198">
                    <a:moveTo>
                      <a:pt x="246" y="95"/>
                    </a:moveTo>
                    <a:lnTo>
                      <a:pt x="246" y="198"/>
                    </a:lnTo>
                    <a:lnTo>
                      <a:pt x="0" y="198"/>
                    </a:lnTo>
                    <a:lnTo>
                      <a:pt x="0" y="0"/>
                    </a:lnTo>
                    <a:lnTo>
                      <a:pt x="246" y="0"/>
                    </a:lnTo>
                    <a:lnTo>
                      <a:pt x="246" y="95"/>
                    </a:lnTo>
                    <a:moveTo>
                      <a:pt x="33" y="36"/>
                    </a:moveTo>
                    <a:lnTo>
                      <a:pt x="33" y="54"/>
                    </a:lnTo>
                    <a:moveTo>
                      <a:pt x="33" y="0"/>
                    </a:moveTo>
                    <a:lnTo>
                      <a:pt x="33" y="17"/>
                    </a:lnTo>
                    <a:moveTo>
                      <a:pt x="33" y="72"/>
                    </a:moveTo>
                    <a:lnTo>
                      <a:pt x="33" y="89"/>
                    </a:lnTo>
                    <a:moveTo>
                      <a:pt x="33" y="108"/>
                    </a:moveTo>
                    <a:lnTo>
                      <a:pt x="33" y="126"/>
                    </a:lnTo>
                    <a:moveTo>
                      <a:pt x="33" y="144"/>
                    </a:moveTo>
                    <a:lnTo>
                      <a:pt x="33" y="161"/>
                    </a:lnTo>
                    <a:moveTo>
                      <a:pt x="33" y="180"/>
                    </a:moveTo>
                    <a:lnTo>
                      <a:pt x="33" y="198"/>
                    </a:lnTo>
                    <a:moveTo>
                      <a:pt x="214" y="36"/>
                    </a:moveTo>
                    <a:lnTo>
                      <a:pt x="214" y="54"/>
                    </a:lnTo>
                    <a:moveTo>
                      <a:pt x="214" y="0"/>
                    </a:moveTo>
                    <a:lnTo>
                      <a:pt x="214" y="17"/>
                    </a:lnTo>
                    <a:moveTo>
                      <a:pt x="214" y="72"/>
                    </a:moveTo>
                    <a:lnTo>
                      <a:pt x="214" y="89"/>
                    </a:lnTo>
                    <a:moveTo>
                      <a:pt x="214" y="108"/>
                    </a:moveTo>
                    <a:lnTo>
                      <a:pt x="214" y="126"/>
                    </a:lnTo>
                    <a:moveTo>
                      <a:pt x="214" y="144"/>
                    </a:moveTo>
                    <a:lnTo>
                      <a:pt x="214" y="161"/>
                    </a:lnTo>
                    <a:moveTo>
                      <a:pt x="214" y="180"/>
                    </a:moveTo>
                    <a:lnTo>
                      <a:pt x="214" y="198"/>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 name="video_2" title="Icon of a video camera">
                <a:extLst>
                  <a:ext uri="{FF2B5EF4-FFF2-40B4-BE49-F238E27FC236}">
                    <a16:creationId xmlns:a16="http://schemas.microsoft.com/office/drawing/2014/main" id="{51EE4E1C-1F8C-4789-810A-FB7791F1FE42}"/>
                  </a:ext>
                </a:extLst>
              </p:cNvPr>
              <p:cNvSpPr>
                <a:spLocks noChangeAspect="1" noEditPoints="1"/>
              </p:cNvSpPr>
              <p:nvPr/>
            </p:nvSpPr>
            <p:spPr bwMode="auto">
              <a:xfrm>
                <a:off x="7739242" y="6304279"/>
                <a:ext cx="389215" cy="179515"/>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5" name="Browser_3" title="Icon of a browser window with an arrow pointing from the outside to the center">
              <a:extLst>
                <a:ext uri="{FF2B5EF4-FFF2-40B4-BE49-F238E27FC236}">
                  <a16:creationId xmlns:a16="http://schemas.microsoft.com/office/drawing/2014/main" id="{32792F5E-5A4B-4D69-AB55-33D6FE3B18B1}"/>
                </a:ext>
              </a:extLst>
            </p:cNvPr>
            <p:cNvSpPr>
              <a:spLocks noChangeAspect="1" noEditPoints="1"/>
            </p:cNvSpPr>
            <p:nvPr/>
          </p:nvSpPr>
          <p:spPr bwMode="auto">
            <a:xfrm>
              <a:off x="2824426" y="5371937"/>
              <a:ext cx="575803" cy="54769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5A738494-4F3B-4809-ADDB-354F44660F54}"/>
                </a:ext>
              </a:extLst>
            </p:cNvPr>
            <p:cNvCxnSpPr/>
            <p:nvPr/>
          </p:nvCxnSpPr>
          <p:spPr>
            <a:xfrm>
              <a:off x="3704377" y="5668822"/>
              <a:ext cx="1296313" cy="825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326096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DBCA-AB26-4303-B614-5F8B773D3DE1}"/>
              </a:ext>
            </a:extLst>
          </p:cNvPr>
          <p:cNvSpPr>
            <a:spLocks noGrp="1"/>
          </p:cNvSpPr>
          <p:nvPr>
            <p:ph type="title"/>
          </p:nvPr>
        </p:nvSpPr>
        <p:spPr/>
        <p:txBody>
          <a:bodyPr/>
          <a:lstStyle/>
          <a:p>
            <a:r>
              <a:rPr lang="en-US" dirty="0"/>
              <a:t>Why Windows desktop on .NET Core?</a:t>
            </a:r>
          </a:p>
        </p:txBody>
      </p:sp>
      <p:sp>
        <p:nvSpPr>
          <p:cNvPr id="3" name="Content Placeholder 2">
            <a:extLst>
              <a:ext uri="{FF2B5EF4-FFF2-40B4-BE49-F238E27FC236}">
                <a16:creationId xmlns:a16="http://schemas.microsoft.com/office/drawing/2014/main" id="{74914629-C364-480F-8E7F-83A49E6DA1A8}"/>
              </a:ext>
            </a:extLst>
          </p:cNvPr>
          <p:cNvSpPr>
            <a:spLocks noGrp="1"/>
          </p:cNvSpPr>
          <p:nvPr>
            <p:ph sz="quarter" idx="10"/>
          </p:nvPr>
        </p:nvSpPr>
        <p:spPr>
          <a:xfrm>
            <a:off x="584200" y="1435100"/>
            <a:ext cx="11018838" cy="3237809"/>
          </a:xfrm>
        </p:spPr>
        <p:txBody>
          <a:bodyPr/>
          <a:lstStyle/>
          <a:p>
            <a:r>
              <a:rPr lang="en-US" dirty="0">
                <a:latin typeface="+mn-lt"/>
              </a:rPr>
              <a:t>Deployment flexibility</a:t>
            </a:r>
          </a:p>
          <a:p>
            <a:pPr lvl="1"/>
            <a:r>
              <a:rPr lang="en-US" sz="2000" dirty="0"/>
              <a:t>Side-by-side support</a:t>
            </a:r>
          </a:p>
          <a:p>
            <a:pPr lvl="1"/>
            <a:r>
              <a:rPr lang="en-US" sz="2000" dirty="0"/>
              <a:t>Machine global or app local framework</a:t>
            </a:r>
          </a:p>
          <a:p>
            <a:pPr lvl="1"/>
            <a:r>
              <a:rPr lang="en-US" sz="2000" dirty="0"/>
              <a:t>Self-contained EXEs</a:t>
            </a:r>
          </a:p>
          <a:p>
            <a:r>
              <a:rPr lang="en-US" dirty="0">
                <a:latin typeface="+mn-lt"/>
              </a:rPr>
              <a:t>Core runtime and API improvements</a:t>
            </a:r>
          </a:p>
          <a:p>
            <a:r>
              <a:rPr lang="en-US" dirty="0">
                <a:latin typeface="+mn-lt"/>
              </a:rPr>
              <a:t>Performance</a:t>
            </a:r>
          </a:p>
          <a:p>
            <a:pPr marL="0" indent="0">
              <a:buNone/>
            </a:pPr>
            <a:endParaRPr lang="en-US" sz="3600" dirty="0">
              <a:latin typeface="+mn-lt"/>
            </a:endParaRPr>
          </a:p>
        </p:txBody>
      </p:sp>
      <p:sp>
        <p:nvSpPr>
          <p:cNvPr id="6" name="TextBox 5">
            <a:extLst>
              <a:ext uri="{FF2B5EF4-FFF2-40B4-BE49-F238E27FC236}">
                <a16:creationId xmlns:a16="http://schemas.microsoft.com/office/drawing/2014/main" id="{F4E07A3E-6C58-48F7-8861-D1A409D2E010}"/>
              </a:ext>
            </a:extLst>
          </p:cNvPr>
          <p:cNvSpPr txBox="1"/>
          <p:nvPr/>
        </p:nvSpPr>
        <p:spPr>
          <a:xfrm>
            <a:off x="3948223" y="4868709"/>
            <a:ext cx="1105786" cy="9048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X</a:t>
            </a:r>
          </a:p>
        </p:txBody>
      </p:sp>
      <p:sp>
        <p:nvSpPr>
          <p:cNvPr id="7" name="TextBox 6">
            <a:extLst>
              <a:ext uri="{FF2B5EF4-FFF2-40B4-BE49-F238E27FC236}">
                <a16:creationId xmlns:a16="http://schemas.microsoft.com/office/drawing/2014/main" id="{0596E4D0-51EE-4CBC-9CFE-F7C5CCAEDF31}"/>
              </a:ext>
            </a:extLst>
          </p:cNvPr>
          <p:cNvSpPr txBox="1"/>
          <p:nvPr/>
        </p:nvSpPr>
        <p:spPr>
          <a:xfrm>
            <a:off x="6484048" y="4829341"/>
            <a:ext cx="1105786" cy="9048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t>
            </a:r>
          </a:p>
        </p:txBody>
      </p:sp>
      <p:sp>
        <p:nvSpPr>
          <p:cNvPr id="8" name="heart" title="Icon of a heart">
            <a:extLst>
              <a:ext uri="{FF2B5EF4-FFF2-40B4-BE49-F238E27FC236}">
                <a16:creationId xmlns:a16="http://schemas.microsoft.com/office/drawing/2014/main" id="{8BCC5AD2-253B-45B3-B16F-C0B4162BC0B3}"/>
              </a:ext>
            </a:extLst>
          </p:cNvPr>
          <p:cNvSpPr>
            <a:spLocks noChangeAspect="1"/>
          </p:cNvSpPr>
          <p:nvPr/>
        </p:nvSpPr>
        <p:spPr bwMode="auto">
          <a:xfrm>
            <a:off x="7639721" y="4687407"/>
            <a:ext cx="1247248" cy="1135621"/>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solidFill>
            <a:schemeClr val="accent5"/>
          </a:solidFill>
          <a:ln w="5715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3" name="Graphic 12" descr="Box">
            <a:extLst>
              <a:ext uri="{FF2B5EF4-FFF2-40B4-BE49-F238E27FC236}">
                <a16:creationId xmlns:a16="http://schemas.microsoft.com/office/drawing/2014/main" id="{0F22A3C9-9C57-4455-8FD1-09A376ADAF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70845" y="4448684"/>
            <a:ext cx="1666179" cy="1666179"/>
          </a:xfrm>
          <a:prstGeom prst="rect">
            <a:avLst/>
          </a:prstGeom>
        </p:spPr>
      </p:pic>
      <p:pic>
        <p:nvPicPr>
          <p:cNvPr id="14" name="Graphic 13" descr="Box">
            <a:extLst>
              <a:ext uri="{FF2B5EF4-FFF2-40B4-BE49-F238E27FC236}">
                <a16:creationId xmlns:a16="http://schemas.microsoft.com/office/drawing/2014/main" id="{968414C6-4C76-45CB-8468-6B4649DF93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5208" y="4422129"/>
            <a:ext cx="1666179" cy="1666179"/>
          </a:xfrm>
          <a:prstGeom prst="rect">
            <a:avLst/>
          </a:prstGeom>
        </p:spPr>
      </p:pic>
    </p:spTree>
    <p:extLst>
      <p:ext uri="{BB962C8B-B14F-4D97-AF65-F5344CB8AC3E}">
        <p14:creationId xmlns:p14="http://schemas.microsoft.com/office/powerpoint/2010/main" val="19738560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9E6DB4-EEA0-4EBB-8A02-B3F1B4E124DC}"/>
              </a:ext>
            </a:extLst>
          </p:cNvPr>
          <p:cNvSpPr>
            <a:spLocks noGrp="1"/>
          </p:cNvSpPr>
          <p:nvPr>
            <p:ph type="title"/>
          </p:nvPr>
        </p:nvSpPr>
        <p:spPr/>
        <p:txBody>
          <a:bodyPr/>
          <a:lstStyle/>
          <a:p>
            <a:r>
              <a:rPr lang="en-US"/>
              <a:t>C# 8.0</a:t>
            </a:r>
          </a:p>
        </p:txBody>
      </p:sp>
      <p:sp>
        <p:nvSpPr>
          <p:cNvPr id="4" name="Text Placeholder 1">
            <a:extLst>
              <a:ext uri="{FF2B5EF4-FFF2-40B4-BE49-F238E27FC236}">
                <a16:creationId xmlns:a16="http://schemas.microsoft.com/office/drawing/2014/main" id="{2EC87208-939B-45DE-8B35-B0358C691016}"/>
              </a:ext>
            </a:extLst>
          </p:cNvPr>
          <p:cNvSpPr txBox="1">
            <a:spLocks/>
          </p:cNvSpPr>
          <p:nvPr/>
        </p:nvSpPr>
        <p:spPr>
          <a:xfrm>
            <a:off x="4175346" y="1214023"/>
            <a:ext cx="8044844" cy="510947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static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Task</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Main(</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IAsyncEnumerable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&lt;</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?&gt; customers</a:t>
            </a: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GetCustomersAsync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[2..]);</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await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foreach</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customers)</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customer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switch</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=&gt;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ln)      =&gt;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Ms</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Mr</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ln) =&gt;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[0]}</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if</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Console</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.WriteLine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(name);</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80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05545148"/>
      </p:ext>
    </p:extLst>
  </p:cSld>
  <p:clrMapOvr>
    <a:masterClrMapping/>
  </p:clrMapOvr>
  <p:transition>
    <p:fade/>
  </p:transition>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5C522406-69F3-4E04-8D5A-D2461DC35F20}"/>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_v02.potx" id="{6A1215B4-E8AF-4C4C-9DBC-DD89B8E4DBA5}" vid="{9E4C4F6C-BFB7-4FB4-B59E-49F56CB9F7D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2812</Words>
  <Application>Microsoft Office PowerPoint</Application>
  <PresentationFormat>Widescreen</PresentationFormat>
  <Paragraphs>557</Paragraphs>
  <Slides>41</Slides>
  <Notes>30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41</vt:i4>
      </vt:variant>
    </vt:vector>
  </HeadingPairs>
  <TitlesOfParts>
    <vt:vector size="51" baseType="lpstr">
      <vt:lpstr>Arial</vt:lpstr>
      <vt:lpstr>Calibri</vt:lpstr>
      <vt:lpstr>Consolas</vt:lpstr>
      <vt:lpstr>Segoe UI</vt:lpstr>
      <vt:lpstr>Segoe UI Light</vt:lpstr>
      <vt:lpstr>Segoe UI Semibold</vt:lpstr>
      <vt:lpstr>Wingdings</vt:lpstr>
      <vt:lpstr>9-51056_Build 2019 Breakout_White Template</vt:lpstr>
      <vt:lpstr>9-51056_Build 2019 Breakout_Black Template</vt:lpstr>
      <vt:lpstr>1_9-51056_Build 2019 Breakout_White Template</vt:lpstr>
      <vt:lpstr>.NET Overview and Tools</vt:lpstr>
      <vt:lpstr>PowerPoint Presentation</vt:lpstr>
      <vt:lpstr>.NET Growth continues</vt:lpstr>
      <vt:lpstr>PowerPoint Presentation</vt:lpstr>
      <vt:lpstr>Windows forms and WPF open source momentum</vt:lpstr>
      <vt:lpstr>.NET Core 3.0 themes</vt:lpstr>
      <vt:lpstr>.NET Core 3.0 desktop</vt:lpstr>
      <vt:lpstr>Why Windows desktop on .NET Core?</vt:lpstr>
      <vt:lpstr>C# 8.0</vt:lpstr>
      <vt:lpstr>C# 8.0</vt:lpstr>
      <vt:lpstr>C# 8.0</vt:lpstr>
      <vt:lpstr>C# 8.0</vt:lpstr>
      <vt:lpstr>C# 8.0</vt:lpstr>
      <vt:lpstr>C# 8.0</vt:lpstr>
      <vt:lpstr>C# 8.0</vt:lpstr>
      <vt:lpstr>ASP.NET Core 3.0</vt:lpstr>
      <vt:lpstr>ASP.NET Core is FAST!</vt:lpstr>
      <vt:lpstr>ASP.NET Core 3.0 Blazor</vt:lpstr>
      <vt:lpstr>PowerPoint Presentation</vt:lpstr>
      <vt:lpstr>The future of .NET Framework </vt:lpstr>
      <vt:lpstr>What comes next for .NET?</vt:lpstr>
      <vt:lpstr>The .NET Roadmap</vt:lpstr>
      <vt:lpstr>The .NET Roadmap</vt:lpstr>
      <vt:lpstr>Introducing .NET 5</vt:lpstr>
      <vt:lpstr>Introducing .NET 5</vt:lpstr>
      <vt:lpstr>What is not in .NET 5?</vt:lpstr>
      <vt:lpstr>PowerPoint Presentation</vt:lpstr>
      <vt:lpstr>.NET Schedule</vt:lpstr>
      <vt:lpstr>.NET Core Project System</vt:lpstr>
      <vt:lpstr>Sample Source Code</vt:lpstr>
      <vt:lpstr>CSProj – default console template</vt:lpstr>
      <vt:lpstr>CSProj – default Web template</vt:lpstr>
      <vt:lpstr>.NET Core CLI</vt:lpstr>
      <vt:lpstr>What are the .NET Core command-line tools?</vt:lpstr>
      <vt:lpstr>Principles of design</vt:lpstr>
      <vt:lpstr>CLI commands: basic architecture </vt:lpstr>
      <vt:lpstr>CLI commands: architecture explained</vt:lpstr>
      <vt:lpstr>.NET Core SDK Commandline Usage (1/2)</vt:lpstr>
      <vt:lpstr>.NET Core SDK Commandline Usage (2/2)</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Overview and Tools</dc:title>
  <dc:creator>Jon Galloway</dc:creator>
  <cp:lastModifiedBy>Jon Galloway</cp:lastModifiedBy>
  <cp:revision>1</cp:revision>
  <dcterms:created xsi:type="dcterms:W3CDTF">2019-05-20T04:44:17Z</dcterms:created>
  <dcterms:modified xsi:type="dcterms:W3CDTF">2019-05-20T04:47:41Z</dcterms:modified>
</cp:coreProperties>
</file>